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42"/>
  </p:notesMasterIdLst>
  <p:sldIdLst>
    <p:sldId id="256" r:id="rId5"/>
    <p:sldId id="257" r:id="rId6"/>
    <p:sldId id="370" r:id="rId7"/>
    <p:sldId id="403" r:id="rId8"/>
    <p:sldId id="402" r:id="rId9"/>
    <p:sldId id="404" r:id="rId10"/>
    <p:sldId id="407" r:id="rId11"/>
    <p:sldId id="405" r:id="rId12"/>
    <p:sldId id="408" r:id="rId13"/>
    <p:sldId id="409" r:id="rId14"/>
    <p:sldId id="410" r:id="rId15"/>
    <p:sldId id="411" r:id="rId16"/>
    <p:sldId id="413" r:id="rId17"/>
    <p:sldId id="414" r:id="rId18"/>
    <p:sldId id="415" r:id="rId19"/>
    <p:sldId id="412" r:id="rId20"/>
    <p:sldId id="416" r:id="rId21"/>
    <p:sldId id="420" r:id="rId22"/>
    <p:sldId id="421" r:id="rId23"/>
    <p:sldId id="422" r:id="rId24"/>
    <p:sldId id="423" r:id="rId25"/>
    <p:sldId id="419" r:id="rId26"/>
    <p:sldId id="427" r:id="rId27"/>
    <p:sldId id="431" r:id="rId28"/>
    <p:sldId id="432" r:id="rId29"/>
    <p:sldId id="433" r:id="rId30"/>
    <p:sldId id="434" r:id="rId31"/>
    <p:sldId id="424" r:id="rId32"/>
    <p:sldId id="435" r:id="rId33"/>
    <p:sldId id="439" r:id="rId34"/>
    <p:sldId id="441" r:id="rId35"/>
    <p:sldId id="438" r:id="rId36"/>
    <p:sldId id="443" r:id="rId37"/>
    <p:sldId id="445" r:id="rId38"/>
    <p:sldId id="446" r:id="rId39"/>
    <p:sldId id="447" r:id="rId40"/>
    <p:sldId id="448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CCFF"/>
    <a:srgbClr val="FF9999"/>
    <a:srgbClr val="99CCFF"/>
    <a:srgbClr val="FFFFFF"/>
    <a:srgbClr val="009900"/>
    <a:srgbClr val="003399"/>
    <a:srgbClr val="663300"/>
    <a:srgbClr val="FF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532" autoAdjust="0"/>
  </p:normalViewPr>
  <p:slideViewPr>
    <p:cSldViewPr snapToGrid="0">
      <p:cViewPr>
        <p:scale>
          <a:sx n="100" d="100"/>
          <a:sy n="100" d="100"/>
        </p:scale>
        <p:origin x="-558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BF4EB-67CF-434B-A205-EEFA6B39B9D9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3DF09-847B-4636-A307-F0E19966F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6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F09-847B-4636-A307-F0E19966F46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41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F09-847B-4636-A307-F0E19966F46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33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F09-847B-4636-A307-F0E19966F46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33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F09-847B-4636-A307-F0E19966F46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33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F09-847B-4636-A307-F0E19966F46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33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F09-847B-4636-A307-F0E19966F46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33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F09-847B-4636-A307-F0E19966F46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33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F09-847B-4636-A307-F0E19966F46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336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F09-847B-4636-A307-F0E19966F46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336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F09-847B-4636-A307-F0E19966F46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33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F09-847B-4636-A307-F0E19966F46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33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F09-847B-4636-A307-F0E19966F46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336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F09-847B-4636-A307-F0E19966F46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336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F09-847B-4636-A307-F0E19966F46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33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F09-847B-4636-A307-F0E19966F46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33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F09-847B-4636-A307-F0E19966F46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33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F09-847B-4636-A307-F0E19966F46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33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F09-847B-4636-A307-F0E19966F46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33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F09-847B-4636-A307-F0E19966F46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33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F09-847B-4636-A307-F0E19966F46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33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F09-847B-4636-A307-F0E19966F46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33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3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0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0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0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29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29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29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29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0.png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50192" y="1741232"/>
            <a:ext cx="8382000" cy="457357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dirty="0" smtClean="0">
                <a:solidFill>
                  <a:srgbClr val="0070C0"/>
                </a:solidFill>
              </a:rPr>
              <a:t>College Technical Math 1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7160" y="2420536"/>
            <a:ext cx="7315200" cy="945204"/>
          </a:xfrm>
        </p:spPr>
        <p:txBody>
          <a:bodyPr/>
          <a:lstStyle/>
          <a:p>
            <a:pPr eaLnBrk="1" hangingPunct="1"/>
            <a:r>
              <a:rPr lang="en-US" smtClean="0"/>
              <a:t>Unit </a:t>
            </a:r>
            <a:r>
              <a:rPr lang="en-US" smtClean="0"/>
              <a:t>10</a:t>
            </a:r>
            <a:endParaRPr lang="en-US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18293" y="3822952"/>
            <a:ext cx="8382000" cy="457357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r>
              <a:rPr lang="en-US" sz="4000" b="1" dirty="0" smtClean="0">
                <a:solidFill>
                  <a:srgbClr val="0070C0"/>
                </a:solidFill>
              </a:rPr>
              <a:t>College Technical Math 1b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46893" y="4531440"/>
            <a:ext cx="7315200" cy="94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Unit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6753" y="1143000"/>
            <a:ext cx="4237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Regular Polygons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8" y="1910002"/>
            <a:ext cx="6731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Square Inscribed in Circle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6896100" y="2825563"/>
            <a:ext cx="1543050" cy="1489262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553200" y="2533650"/>
            <a:ext cx="2228850" cy="205683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95299" y="4167778"/>
                <a:ext cx="4819652" cy="599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Side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Square</m:t>
                    </m:r>
                    <m:r>
                      <a:rPr lang="en-US" sz="22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𝐷𝑖𝑎𝑚𝑒𝑡𝑒𝑟</m:t>
                        </m:r>
                        <m:r>
                          <a:rPr lang="en-US" sz="2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𝑜𝑓</m:t>
                        </m:r>
                        <m:r>
                          <a:rPr lang="en-US" sz="2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𝐶𝑖𝑟𝑐𝑙𝑒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9" y="4167778"/>
                <a:ext cx="4819652" cy="59965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71525" y="4552950"/>
            <a:ext cx="160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(Across Flats)</a:t>
            </a:r>
            <a:endParaRPr lang="en-US" sz="1800" dirty="0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11" name="Straight Connector 10"/>
          <p:cNvCxnSpPr>
            <a:endCxn id="5" idx="3"/>
          </p:cNvCxnSpPr>
          <p:nvPr/>
        </p:nvCxnSpPr>
        <p:spPr bwMode="auto">
          <a:xfrm flipH="1">
            <a:off x="6879608" y="2834391"/>
            <a:ext cx="1565116" cy="145487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>
            <a:stCxn id="5" idx="1"/>
            <a:endCxn id="5" idx="3"/>
          </p:cNvCxnSpPr>
          <p:nvPr/>
        </p:nvCxnSpPr>
        <p:spPr bwMode="auto">
          <a:xfrm>
            <a:off x="6879608" y="2834866"/>
            <a:ext cx="0" cy="14544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 rot="19037932">
            <a:off x="7551660" y="3344871"/>
            <a:ext cx="799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4 in.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6524659" y="3218503"/>
            <a:ext cx="10792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2.83 in.</a:t>
            </a:r>
            <a:endParaRPr lang="en-US" sz="1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6770" y="3335715"/>
                <a:ext cx="6227880" cy="46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Radius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Circle</m:t>
                    </m:r>
                    <m:r>
                      <a:rPr lang="en-US" sz="2200" b="0" i="1" smtClean="0">
                        <a:latin typeface="Cambria Math"/>
                      </a:rPr>
                      <m:t>= </m:t>
                    </m:r>
                    <m:box>
                      <m:box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𝐷𝑖𝑎𝑔𝑜𝑛𝑎𝑙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𝑆𝑞𝑢𝑎𝑟𝑒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70" y="3335715"/>
                <a:ext cx="6227880" cy="463845"/>
              </a:xfrm>
              <a:prstGeom prst="rect">
                <a:avLst/>
              </a:prstGeom>
              <a:blipFill rotWithShape="1">
                <a:blip r:embed="rId5"/>
                <a:stretch>
                  <a:fillRect l="-1076" t="-5263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5298" y="2501846"/>
                <a:ext cx="62278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Diameter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Circle</m:t>
                    </m:r>
                    <m:r>
                      <a:rPr lang="en-US" sz="2200" b="0" i="1" smtClean="0">
                        <a:latin typeface="Cambria Math"/>
                      </a:rPr>
                      <m:t>= </m:t>
                    </m:r>
                    <m:r>
                      <a:rPr lang="en-US" sz="2200" b="0" i="1" smtClean="0">
                        <a:latin typeface="Cambria Math"/>
                      </a:rPr>
                      <m:t>𝐷𝑖𝑎𝑔𝑜𝑛𝑎𝑙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𝑆𝑞𝑢𝑎𝑟𝑒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8" y="2501846"/>
                <a:ext cx="6227880" cy="430887"/>
              </a:xfrm>
              <a:prstGeom prst="rect">
                <a:avLst/>
              </a:prstGeom>
              <a:blipFill rotWithShape="1">
                <a:blip r:embed="rId6"/>
                <a:stretch>
                  <a:fillRect l="-1076" t="-4225" b="-25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362325" y="2842342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(Across Corners)</a:t>
            </a:r>
            <a:endParaRPr lang="en-US" sz="1800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95298" y="5129803"/>
                <a:ext cx="6227880" cy="478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Diameter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Circle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𝑆𝑖𝑑𝑒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𝑆𝑞𝑢𝑎𝑟𝑒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8" y="5129803"/>
                <a:ext cx="6227880" cy="478529"/>
              </a:xfrm>
              <a:prstGeom prst="rect">
                <a:avLst/>
              </a:prstGeom>
              <a:blipFill rotWithShape="1">
                <a:blip r:embed="rId7"/>
                <a:stretch>
                  <a:fillRect l="-1076" b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657926" y="5626897"/>
                <a:ext cx="2599173" cy="436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(2.83)=4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926" y="5626897"/>
                <a:ext cx="2599173" cy="436402"/>
              </a:xfrm>
              <a:prstGeom prst="rect">
                <a:avLst/>
              </a:prstGeom>
              <a:blipFill rotWithShape="1">
                <a:blip r:embed="rId8"/>
                <a:stretch>
                  <a:fillRect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734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6753" y="1143000"/>
            <a:ext cx="4237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Regular Polygons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8" y="1910002"/>
            <a:ext cx="6731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Square Inscribed in Circle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6896100" y="2825563"/>
            <a:ext cx="1543050" cy="1489262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553200" y="2533650"/>
            <a:ext cx="2228850" cy="205683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95299" y="4167778"/>
                <a:ext cx="4819652" cy="599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Side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Square</m:t>
                    </m:r>
                    <m:r>
                      <a:rPr lang="en-US" sz="22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𝐷𝑖𝑎𝑚𝑒𝑡𝑒𝑟</m:t>
                        </m:r>
                        <m:r>
                          <a:rPr lang="en-US" sz="2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𝑜𝑓</m:t>
                        </m:r>
                        <m:r>
                          <a:rPr lang="en-US" sz="2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𝐶𝑖𝑟𝑐𝑙𝑒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9" y="4167778"/>
                <a:ext cx="4819652" cy="59965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71525" y="4552950"/>
            <a:ext cx="160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(Across Flats)</a:t>
            </a:r>
            <a:endParaRPr lang="en-US" sz="1800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6770" y="3335715"/>
                <a:ext cx="6227880" cy="46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Radius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Circle</m:t>
                    </m:r>
                    <m:r>
                      <a:rPr lang="en-US" sz="2200" b="0" i="1" smtClean="0">
                        <a:latin typeface="Cambria Math"/>
                      </a:rPr>
                      <m:t>= </m:t>
                    </m:r>
                    <m:box>
                      <m:box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𝐷𝑖𝑎𝑔𝑜𝑛𝑎𝑙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𝑆𝑞𝑢𝑎𝑟𝑒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70" y="3335715"/>
                <a:ext cx="6227880" cy="463845"/>
              </a:xfrm>
              <a:prstGeom prst="rect">
                <a:avLst/>
              </a:prstGeom>
              <a:blipFill rotWithShape="1">
                <a:blip r:embed="rId5"/>
                <a:stretch>
                  <a:fillRect l="-1076" t="-5263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5298" y="2501846"/>
                <a:ext cx="62278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Diameter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Circle</m:t>
                    </m:r>
                    <m:r>
                      <a:rPr lang="en-US" sz="2200" b="0" i="1" smtClean="0">
                        <a:latin typeface="Cambria Math"/>
                      </a:rPr>
                      <m:t>= </m:t>
                    </m:r>
                    <m:r>
                      <a:rPr lang="en-US" sz="2200" b="0" i="1" smtClean="0">
                        <a:latin typeface="Cambria Math"/>
                      </a:rPr>
                      <m:t>𝐷𝑖𝑎𝑔𝑜𝑛𝑎𝑙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𝑆𝑞𝑢𝑎𝑟𝑒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8" y="2501846"/>
                <a:ext cx="6227880" cy="430887"/>
              </a:xfrm>
              <a:prstGeom prst="rect">
                <a:avLst/>
              </a:prstGeom>
              <a:blipFill rotWithShape="1">
                <a:blip r:embed="rId6"/>
                <a:stretch>
                  <a:fillRect l="-1076" t="-4225" b="-25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362325" y="2842342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(Across Corners)</a:t>
            </a:r>
            <a:endParaRPr lang="en-US" sz="1800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95298" y="5129803"/>
                <a:ext cx="6227880" cy="478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Diameter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Circle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𝑆𝑖𝑑𝑒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𝑆𝑞𝑢𝑎𝑟𝑒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8" y="5129803"/>
                <a:ext cx="6227880" cy="478529"/>
              </a:xfrm>
              <a:prstGeom prst="rect">
                <a:avLst/>
              </a:prstGeom>
              <a:blipFill rotWithShape="1">
                <a:blip r:embed="rId7"/>
                <a:stretch>
                  <a:fillRect l="-1076" b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921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6753" y="1143000"/>
            <a:ext cx="4237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Regular Polygons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8" y="1910002"/>
            <a:ext cx="6731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Square Circumscribed About Circle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6553201" y="2533651"/>
            <a:ext cx="2228850" cy="2046068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553200" y="2533650"/>
            <a:ext cx="2228850" cy="205683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5298" y="2501846"/>
                <a:ext cx="62278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Side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Square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𝐷𝑖𝑎𝑚𝑒𝑡𝑒𝑟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𝐶𝑖𝑟𝑐𝑙𝑒</m:t>
                    </m:r>
                  </m:oMath>
                </a14:m>
                <a:r>
                  <a:rPr lang="en-US" sz="2200" b="1" i="1" dirty="0" smtClean="0"/>
                  <a:t> </a:t>
                </a:r>
                <a:endParaRPr lang="en-US" sz="2200" b="1" i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8" y="2501846"/>
                <a:ext cx="6227880" cy="430887"/>
              </a:xfrm>
              <a:prstGeom prst="rect">
                <a:avLst/>
              </a:prstGeom>
              <a:blipFill rotWithShape="1">
                <a:blip r:embed="rId2"/>
                <a:stretch>
                  <a:fillRect l="-1076" t="-4225" b="-25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45647" y="2765319"/>
            <a:ext cx="160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(Across Flats)</a:t>
            </a:r>
            <a:endParaRPr lang="en-US" sz="1800" dirty="0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6553201" y="4579719"/>
            <a:ext cx="222885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6564763" y="3562067"/>
            <a:ext cx="222885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408978" y="3545325"/>
            <a:ext cx="799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4 in.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26230" y="4588749"/>
            <a:ext cx="799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4 in.</a:t>
            </a:r>
            <a:endParaRPr lang="en-US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48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4" grpId="0"/>
      <p:bldP spid="21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6753" y="1143000"/>
            <a:ext cx="4237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Regular Polygons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8" y="1910002"/>
            <a:ext cx="6731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Square Circumscribed About Circle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6553201" y="2533651"/>
            <a:ext cx="2228850" cy="2046068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553200" y="2533650"/>
            <a:ext cx="2228850" cy="205683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6770" y="3335715"/>
                <a:ext cx="6227880" cy="46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Radius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Circle</m:t>
                    </m:r>
                    <m:r>
                      <a:rPr lang="en-US" sz="2200" b="0" i="1" smtClean="0">
                        <a:latin typeface="Cambria Math"/>
                      </a:rPr>
                      <m:t>= </m:t>
                    </m:r>
                    <m:box>
                      <m:box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sz="2200" b="0" i="1" smtClean="0">
                        <a:latin typeface="Cambria Math"/>
                      </a:rPr>
                      <m:t> (</m:t>
                    </m:r>
                    <m:r>
                      <a:rPr lang="en-US" sz="2200" b="0" i="1" smtClean="0">
                        <a:latin typeface="Cambria Math"/>
                      </a:rPr>
                      <m:t>𝑆𝑖𝑑𝑒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𝑆𝑞𝑢𝑎𝑟𝑒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70" y="3335715"/>
                <a:ext cx="6227880" cy="463845"/>
              </a:xfrm>
              <a:prstGeom prst="rect">
                <a:avLst/>
              </a:prstGeom>
              <a:blipFill rotWithShape="1">
                <a:blip r:embed="rId2"/>
                <a:stretch>
                  <a:fillRect l="-1076" t="-5263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5298" y="2501846"/>
                <a:ext cx="62278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Side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Square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𝐷𝑖𝑎𝑚𝑒𝑡𝑒𝑟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𝐶𝑖𝑟𝑐𝑙𝑒</m:t>
                    </m:r>
                  </m:oMath>
                </a14:m>
                <a:r>
                  <a:rPr lang="en-US" sz="2200" b="1" i="1" dirty="0" smtClean="0"/>
                  <a:t> </a:t>
                </a:r>
                <a:endParaRPr lang="en-US" sz="2200" b="1" i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8" y="2501846"/>
                <a:ext cx="6227880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1076" t="-4225" b="-25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45647" y="2765319"/>
            <a:ext cx="160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(Across Flats)</a:t>
            </a:r>
            <a:endParaRPr lang="en-US" sz="1800" dirty="0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7667626" y="3562067"/>
            <a:ext cx="112598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774078" y="3571764"/>
            <a:ext cx="799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2</a:t>
            </a:r>
            <a:r>
              <a:rPr lang="en-US" sz="1800" dirty="0" smtClean="0">
                <a:solidFill>
                  <a:srgbClr val="FF0000"/>
                </a:solidFill>
              </a:rPr>
              <a:t> in.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26230" y="4588749"/>
            <a:ext cx="799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4 in.</a:t>
            </a:r>
            <a:endParaRPr lang="en-US" sz="1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326525" y="3756430"/>
                <a:ext cx="2485872" cy="4515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(4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.)=2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525" y="3756430"/>
                <a:ext cx="2485872" cy="451534"/>
              </a:xfrm>
              <a:prstGeom prst="rect">
                <a:avLst/>
              </a:prstGeom>
              <a:blipFill rotWithShape="1">
                <a:blip r:embed="rId4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 bwMode="auto">
          <a:xfrm>
            <a:off x="6553201" y="4579719"/>
            <a:ext cx="222885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5270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6753" y="1143000"/>
            <a:ext cx="4237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Regular Polygons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8" y="1910002"/>
            <a:ext cx="6731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Square Circumscribed About Circle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6553201" y="2533651"/>
            <a:ext cx="2228850" cy="2046068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553200" y="2533650"/>
            <a:ext cx="2228850" cy="205683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95298" y="4185283"/>
                <a:ext cx="5925629" cy="478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Diagonal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Square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𝐷𝑖𝑎𝑚𝑒𝑡𝑒𝑟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𝐶𝑖𝑟𝑐𝑙𝑒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8" y="4185283"/>
                <a:ext cx="5925629" cy="478529"/>
              </a:xfrm>
              <a:prstGeom prst="rect">
                <a:avLst/>
              </a:prstGeom>
              <a:blipFill rotWithShape="1">
                <a:blip r:embed="rId2"/>
                <a:stretch>
                  <a:fillRect l="-1132" r="-514" b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71525" y="4552950"/>
            <a:ext cx="1937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(Across Corners)</a:t>
            </a:r>
            <a:endParaRPr lang="en-US" sz="1800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6770" y="3335715"/>
                <a:ext cx="6227880" cy="46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Radius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Circle</m:t>
                    </m:r>
                    <m:r>
                      <a:rPr lang="en-US" sz="2200" b="0" i="1" smtClean="0">
                        <a:latin typeface="Cambria Math"/>
                      </a:rPr>
                      <m:t>= </m:t>
                    </m:r>
                    <m:box>
                      <m:box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sz="2200" b="0" i="1" smtClean="0">
                        <a:latin typeface="Cambria Math"/>
                      </a:rPr>
                      <m:t> (</m:t>
                    </m:r>
                    <m:r>
                      <a:rPr lang="en-US" sz="2200" b="0" i="1" smtClean="0">
                        <a:latin typeface="Cambria Math"/>
                      </a:rPr>
                      <m:t>𝑆𝑖𝑑𝑒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𝑆𝑞𝑢𝑎𝑟𝑒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70" y="3335715"/>
                <a:ext cx="6227880" cy="463845"/>
              </a:xfrm>
              <a:prstGeom prst="rect">
                <a:avLst/>
              </a:prstGeom>
              <a:blipFill rotWithShape="1">
                <a:blip r:embed="rId3"/>
                <a:stretch>
                  <a:fillRect l="-1076" t="-5263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5298" y="2501846"/>
                <a:ext cx="62278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Side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Square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𝐷𝑖𝑎𝑚𝑒𝑡𝑒𝑟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𝐶𝑖𝑟𝑐𝑙𝑒</m:t>
                    </m:r>
                  </m:oMath>
                </a14:m>
                <a:r>
                  <a:rPr lang="en-US" sz="2200" b="1" i="1" dirty="0" smtClean="0"/>
                  <a:t> </a:t>
                </a:r>
                <a:endParaRPr lang="en-US" sz="2200" b="1" i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8" y="2501846"/>
                <a:ext cx="6227880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1076" t="-4225" b="-25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45647" y="2765319"/>
            <a:ext cx="160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(Across Flats)</a:t>
            </a:r>
            <a:endParaRPr lang="en-US" sz="1800" dirty="0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6553201" y="2533651"/>
            <a:ext cx="2228850" cy="204606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6896860" y="2860744"/>
            <a:ext cx="1576034" cy="145440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44243" y="4739880"/>
                <a:ext cx="3576684" cy="436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2000" b="0" i="1" baseline="-25000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𝑖𝑎𝑔𝑜𝑛𝑎𝑙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(4 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.)=5.66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243" y="4739880"/>
                <a:ext cx="3576684" cy="436402"/>
              </a:xfrm>
              <a:prstGeom prst="rect">
                <a:avLst/>
              </a:prstGeom>
              <a:blipFill rotWithShape="1"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 rot="19075736">
            <a:off x="7551647" y="3415831"/>
            <a:ext cx="799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4 in.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31344" y="4588749"/>
            <a:ext cx="799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(4 in.)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9055955">
            <a:off x="7081673" y="3162898"/>
            <a:ext cx="103944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5.66 in.</a:t>
            </a:r>
            <a:endParaRPr lang="en-US" sz="1800" dirty="0">
              <a:solidFill>
                <a:srgbClr val="0000FF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6553201" y="4579719"/>
            <a:ext cx="222885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7200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6753" y="1143000"/>
            <a:ext cx="4237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Regular Polygons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8" y="1910002"/>
            <a:ext cx="6731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Square Circumscribed About Circle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6553201" y="2533651"/>
            <a:ext cx="2228850" cy="2046068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553200" y="2533650"/>
            <a:ext cx="2228850" cy="205683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95298" y="4185283"/>
                <a:ext cx="5925629" cy="478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Diagonal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Square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𝐷𝑖𝑎𝑚𝑒𝑡𝑒𝑟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𝐶𝑖𝑟𝑐𝑙𝑒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8" y="4185283"/>
                <a:ext cx="5925629" cy="478529"/>
              </a:xfrm>
              <a:prstGeom prst="rect">
                <a:avLst/>
              </a:prstGeom>
              <a:blipFill rotWithShape="1">
                <a:blip r:embed="rId2"/>
                <a:stretch>
                  <a:fillRect l="-1132" r="-514" b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71525" y="4552950"/>
            <a:ext cx="1937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(Across Corners)</a:t>
            </a:r>
            <a:endParaRPr lang="en-US" sz="1800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6770" y="3335715"/>
                <a:ext cx="6227880" cy="46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Radius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Circle</m:t>
                    </m:r>
                    <m:r>
                      <a:rPr lang="en-US" sz="2200" b="0" i="1" smtClean="0">
                        <a:latin typeface="Cambria Math"/>
                      </a:rPr>
                      <m:t>= </m:t>
                    </m:r>
                    <m:box>
                      <m:box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sz="2200" b="0" i="1" smtClean="0">
                        <a:latin typeface="Cambria Math"/>
                      </a:rPr>
                      <m:t> (</m:t>
                    </m:r>
                    <m:r>
                      <a:rPr lang="en-US" sz="2200" b="0" i="1" smtClean="0">
                        <a:latin typeface="Cambria Math"/>
                      </a:rPr>
                      <m:t>𝑆𝑖𝑑𝑒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𝑆𝑞𝑢𝑎𝑟𝑒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70" y="3335715"/>
                <a:ext cx="6227880" cy="463845"/>
              </a:xfrm>
              <a:prstGeom prst="rect">
                <a:avLst/>
              </a:prstGeom>
              <a:blipFill rotWithShape="1">
                <a:blip r:embed="rId3"/>
                <a:stretch>
                  <a:fillRect l="-1076" t="-5263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5298" y="2501846"/>
                <a:ext cx="62278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Side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Square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𝐷𝑖𝑎𝑚𝑒𝑡𝑒𝑟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𝐶𝑖𝑟𝑐𝑙𝑒</m:t>
                    </m:r>
                  </m:oMath>
                </a14:m>
                <a:r>
                  <a:rPr lang="en-US" sz="2200" b="1" i="1" dirty="0" smtClean="0"/>
                  <a:t> </a:t>
                </a:r>
                <a:endParaRPr lang="en-US" sz="2200" b="1" i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8" y="2501846"/>
                <a:ext cx="6227880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1076" t="-4225" b="-25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45647" y="2765319"/>
            <a:ext cx="160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(Across Flats)</a:t>
            </a:r>
            <a:endParaRPr lang="en-US" sz="1800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7339" y="5125568"/>
                <a:ext cx="5876471" cy="463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Diagonal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Square</m:t>
                    </m:r>
                    <m:r>
                      <a:rPr lang="en-US" sz="2200" b="0" i="1" smtClean="0">
                        <a:latin typeface="Cambria Math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𝑅𝑎𝑑𝑖𝑢𝑠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𝐶𝑖𝑟𝑐𝑙𝑒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39" y="5125568"/>
                <a:ext cx="5876471" cy="463973"/>
              </a:xfrm>
              <a:prstGeom prst="rect">
                <a:avLst/>
              </a:prstGeom>
              <a:blipFill rotWithShape="1">
                <a:blip r:embed="rId5"/>
                <a:stretch>
                  <a:fillRect l="-1245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64940" y="5467357"/>
            <a:ext cx="1937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(Across Corners)</a:t>
            </a:r>
            <a:endParaRPr lang="en-US" sz="1800" dirty="0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7667626" y="2869371"/>
            <a:ext cx="805268" cy="727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6553201" y="2533650"/>
            <a:ext cx="2228850" cy="204606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2" idx="2"/>
          </p:cNvCxnSpPr>
          <p:nvPr/>
        </p:nvCxnSpPr>
        <p:spPr bwMode="auto">
          <a:xfrm>
            <a:off x="7667626" y="4579719"/>
            <a:ext cx="111442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982842" y="3233399"/>
            <a:ext cx="799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2</a:t>
            </a:r>
            <a:r>
              <a:rPr lang="en-US" sz="1800" dirty="0" smtClean="0">
                <a:solidFill>
                  <a:srgbClr val="FF0000"/>
                </a:solidFill>
              </a:rPr>
              <a:t> in.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88522" y="4588749"/>
            <a:ext cx="799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(2 in.)</a:t>
            </a:r>
            <a:endParaRPr lang="en-US" sz="1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708694" y="5664163"/>
                <a:ext cx="3862019" cy="436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2000" b="0" i="1" baseline="-25000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𝑖𝑎𝑔𝑜𝑛𝑎𝑙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(2 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.)=5.66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694" y="5664163"/>
                <a:ext cx="3862019" cy="436402"/>
              </a:xfrm>
              <a:prstGeom prst="rect">
                <a:avLst/>
              </a:prstGeom>
              <a:blipFill rotWithShape="1">
                <a:blip r:embed="rId6"/>
                <a:stretch>
                  <a:fillRect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6896860" y="3198305"/>
            <a:ext cx="103944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5.66 in.</a:t>
            </a:r>
            <a:endParaRPr lang="en-US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41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6753" y="1143000"/>
            <a:ext cx="4237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Regular Polygons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8" y="1910002"/>
            <a:ext cx="6731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Square Circumscribed About Circle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6553201" y="2533651"/>
            <a:ext cx="2228850" cy="2046068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553200" y="2533650"/>
            <a:ext cx="2228850" cy="205683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95298" y="4185283"/>
                <a:ext cx="5925629" cy="478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Diagonal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Square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𝐷𝑖𝑎𝑚𝑒𝑡𝑒𝑟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𝐶𝑖𝑟𝑐𝑙𝑒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8" y="4185283"/>
                <a:ext cx="5925629" cy="478529"/>
              </a:xfrm>
              <a:prstGeom prst="rect">
                <a:avLst/>
              </a:prstGeom>
              <a:blipFill rotWithShape="1">
                <a:blip r:embed="rId2"/>
                <a:stretch>
                  <a:fillRect l="-1132" r="-514" b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71525" y="4552950"/>
            <a:ext cx="1937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(Across Corners)</a:t>
            </a:r>
            <a:endParaRPr lang="en-US" sz="1800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6770" y="3335715"/>
                <a:ext cx="6227880" cy="46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Radius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Circle</m:t>
                    </m:r>
                    <m:r>
                      <a:rPr lang="en-US" sz="2200" b="0" i="1" smtClean="0">
                        <a:latin typeface="Cambria Math"/>
                      </a:rPr>
                      <m:t>= </m:t>
                    </m:r>
                    <m:box>
                      <m:box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sz="2200" b="0" i="1" smtClean="0">
                        <a:latin typeface="Cambria Math"/>
                      </a:rPr>
                      <m:t> (</m:t>
                    </m:r>
                    <m:r>
                      <a:rPr lang="en-US" sz="2200" b="0" i="1" smtClean="0">
                        <a:latin typeface="Cambria Math"/>
                      </a:rPr>
                      <m:t>𝑆𝑖𝑑𝑒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𝑆𝑞𝑢𝑎𝑟𝑒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70" y="3335715"/>
                <a:ext cx="6227880" cy="463845"/>
              </a:xfrm>
              <a:prstGeom prst="rect">
                <a:avLst/>
              </a:prstGeom>
              <a:blipFill rotWithShape="1">
                <a:blip r:embed="rId3"/>
                <a:stretch>
                  <a:fillRect l="-1076" t="-5263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5298" y="2501846"/>
                <a:ext cx="62278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Side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Square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𝐷𝑖𝑎𝑚𝑒𝑡𝑒𝑟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𝐶𝑖𝑟𝑐𝑙𝑒</m:t>
                    </m:r>
                  </m:oMath>
                </a14:m>
                <a:r>
                  <a:rPr lang="en-US" sz="2200" b="1" i="1" dirty="0" smtClean="0"/>
                  <a:t> </a:t>
                </a:r>
                <a:endParaRPr lang="en-US" sz="2200" b="1" i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8" y="2501846"/>
                <a:ext cx="6227880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1076" t="-4225" b="-25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45647" y="2765319"/>
            <a:ext cx="160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(Across Flats)</a:t>
            </a:r>
            <a:endParaRPr lang="en-US" sz="1800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7339" y="5125568"/>
                <a:ext cx="5876471" cy="463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Diagonal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Square</m:t>
                    </m:r>
                    <m:r>
                      <a:rPr lang="en-US" sz="2200" b="0" i="1" smtClean="0">
                        <a:latin typeface="Cambria Math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𝑅𝑎𝑑𝑖𝑢𝑠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𝐶𝑖𝑟𝑐𝑙𝑒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39" y="5125568"/>
                <a:ext cx="5876471" cy="463973"/>
              </a:xfrm>
              <a:prstGeom prst="rect">
                <a:avLst/>
              </a:prstGeom>
              <a:blipFill rotWithShape="1">
                <a:blip r:embed="rId5"/>
                <a:stretch>
                  <a:fillRect l="-1245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64940" y="5467357"/>
            <a:ext cx="1937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(Across Corners)</a:t>
            </a:r>
            <a:endParaRPr lang="en-US" sz="1800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15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6753" y="1143000"/>
            <a:ext cx="4237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Regular Polygons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8" y="1910002"/>
            <a:ext cx="802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Equilateral Triangle Inscribed In Circle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6553200" y="2533650"/>
            <a:ext cx="2228850" cy="205683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5298" y="2501846"/>
                <a:ext cx="6227880" cy="46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Radius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Circle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box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𝐻𝑒𝑖𝑔h𝑡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𝑇𝑟𝑖𝑎𝑛𝑔𝑙𝑒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8" y="2501846"/>
                <a:ext cx="6227880" cy="463845"/>
              </a:xfrm>
              <a:prstGeom prst="rect">
                <a:avLst/>
              </a:prstGeom>
              <a:blipFill rotWithShape="1">
                <a:blip r:embed="rId3"/>
                <a:stretch>
                  <a:fillRect l="-1076" t="-5263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Isosceles Triangle 5"/>
          <p:cNvSpPr/>
          <p:nvPr/>
        </p:nvSpPr>
        <p:spPr bwMode="auto">
          <a:xfrm>
            <a:off x="6723178" y="2545360"/>
            <a:ext cx="1885984" cy="1585741"/>
          </a:xfrm>
          <a:prstGeom prst="triangl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7674796" y="2545360"/>
            <a:ext cx="0" cy="158574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343777" y="2939813"/>
                <a:ext cx="2485872" cy="4537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box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(3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.)=2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777" y="2939813"/>
                <a:ext cx="2485872" cy="453779"/>
              </a:xfrm>
              <a:prstGeom prst="rect">
                <a:avLst/>
              </a:prstGeom>
              <a:blipFill rotWithShape="1">
                <a:blip r:embed="rId4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 rot="5400000">
            <a:off x="7429140" y="3608530"/>
            <a:ext cx="799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3 in.</a:t>
            </a:r>
            <a:endParaRPr lang="en-US" sz="1800" dirty="0">
              <a:solidFill>
                <a:srgbClr val="0000FF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H="1" flipV="1">
            <a:off x="7640292" y="2545360"/>
            <a:ext cx="1456" cy="10512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 rot="16200000">
            <a:off x="7083886" y="2934411"/>
            <a:ext cx="799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2</a:t>
            </a:r>
            <a:r>
              <a:rPr lang="en-US" sz="1800" dirty="0" smtClean="0">
                <a:solidFill>
                  <a:srgbClr val="FF0000"/>
                </a:solidFill>
              </a:rPr>
              <a:t> in.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88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6753" y="1143000"/>
            <a:ext cx="4237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Regular Polygons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8" y="1910002"/>
            <a:ext cx="802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Equilateral Triangle Inscribed In Circle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6553200" y="2533650"/>
            <a:ext cx="2228850" cy="205683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5298" y="2501846"/>
                <a:ext cx="6227880" cy="46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Radius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Circle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box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𝐻𝑒𝑖𝑔h𝑡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𝑇𝑟𝑖𝑎𝑛𝑔𝑙𝑒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8" y="2501846"/>
                <a:ext cx="6227880" cy="463845"/>
              </a:xfrm>
              <a:prstGeom prst="rect">
                <a:avLst/>
              </a:prstGeom>
              <a:blipFill rotWithShape="1">
                <a:blip r:embed="rId3"/>
                <a:stretch>
                  <a:fillRect l="-1076" t="-5263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Isosceles Triangle 5"/>
          <p:cNvSpPr/>
          <p:nvPr/>
        </p:nvSpPr>
        <p:spPr bwMode="auto">
          <a:xfrm>
            <a:off x="6723178" y="2545360"/>
            <a:ext cx="1885984" cy="1585741"/>
          </a:xfrm>
          <a:prstGeom prst="triangl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3076" y="3113678"/>
                <a:ext cx="6227880" cy="465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Height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Triangle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𝑅𝑎𝑑𝑖𝑢𝑠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𝐶𝑖𝑟𝑐𝑙𝑒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76" y="3113678"/>
                <a:ext cx="6227880" cy="465384"/>
              </a:xfrm>
              <a:prstGeom prst="rect">
                <a:avLst/>
              </a:prstGeom>
              <a:blipFill rotWithShape="1">
                <a:blip r:embed="rId4"/>
                <a:stretch>
                  <a:fillRect l="-1076" t="-5263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11183" y="3517755"/>
                <a:ext cx="2485872" cy="452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(2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.)=3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183" y="3517755"/>
                <a:ext cx="2485872" cy="452175"/>
              </a:xfrm>
              <a:prstGeom prst="rect">
                <a:avLst/>
              </a:prstGeom>
              <a:blipFill rotWithShape="1">
                <a:blip r:embed="rId5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 bwMode="auto">
          <a:xfrm flipV="1">
            <a:off x="7674796" y="2545360"/>
            <a:ext cx="0" cy="158574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 rot="5400000">
            <a:off x="7433972" y="3599408"/>
            <a:ext cx="799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3 in.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7085325" y="2932222"/>
            <a:ext cx="799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2</a:t>
            </a:r>
            <a:r>
              <a:rPr lang="en-US" sz="1800" dirty="0" smtClean="0">
                <a:solidFill>
                  <a:srgbClr val="FF0000"/>
                </a:solidFill>
              </a:rPr>
              <a:t> in.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H="1" flipV="1">
            <a:off x="7640292" y="2545360"/>
            <a:ext cx="1456" cy="10512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9170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6753" y="1143000"/>
            <a:ext cx="4237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Regular Polygons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8" y="1910002"/>
            <a:ext cx="802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Equilateral Triangle Inscribed In Circle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6553200" y="2533650"/>
            <a:ext cx="2228850" cy="2056834"/>
          </a:xfrm>
          <a:prstGeom prst="ellipse">
            <a:avLst/>
          </a:prstGeom>
          <a:noFill/>
          <a:ln w="19050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5298" y="2501846"/>
                <a:ext cx="6227880" cy="46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Radius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Circle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box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𝐻𝑒𝑖𝑔h𝑡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𝑇𝑟𝑖𝑎𝑛𝑔𝑙𝑒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8" y="2501846"/>
                <a:ext cx="6227880" cy="463845"/>
              </a:xfrm>
              <a:prstGeom prst="rect">
                <a:avLst/>
              </a:prstGeom>
              <a:blipFill rotWithShape="1">
                <a:blip r:embed="rId3"/>
                <a:stretch>
                  <a:fillRect l="-1076" t="-5263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Isosceles Triangle 5"/>
          <p:cNvSpPr/>
          <p:nvPr/>
        </p:nvSpPr>
        <p:spPr bwMode="auto">
          <a:xfrm>
            <a:off x="6723178" y="2545360"/>
            <a:ext cx="1885984" cy="1585741"/>
          </a:xfrm>
          <a:prstGeom prst="triangl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3076" y="3113678"/>
                <a:ext cx="6227880" cy="465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Height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Triangle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𝑅𝑎𝑑𝑖𝑢𝑠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𝐶𝑖𝑟𝑐𝑙𝑒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76" y="3113678"/>
                <a:ext cx="6227880" cy="465384"/>
              </a:xfrm>
              <a:prstGeom prst="rect">
                <a:avLst/>
              </a:prstGeom>
              <a:blipFill rotWithShape="1">
                <a:blip r:embed="rId4"/>
                <a:stretch>
                  <a:fillRect l="-1076" t="-5263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3076" y="3758543"/>
                <a:ext cx="6227880" cy="495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Side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Triangle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</m:e>
                    </m:box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𝐻𝑒𝑖𝑔h𝑡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𝑇𝑟𝑖𝑎𝑛𝑔𝑙𝑒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76" y="3758543"/>
                <a:ext cx="6227880" cy="495457"/>
              </a:xfrm>
              <a:prstGeom prst="rect">
                <a:avLst/>
              </a:prstGeom>
              <a:blipFill rotWithShape="1">
                <a:blip r:embed="rId5"/>
                <a:stretch>
                  <a:fillRect l="-1076" t="-4938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 rot="5400000">
            <a:off x="7424447" y="3577426"/>
            <a:ext cx="799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3 in.</a:t>
            </a:r>
            <a:endParaRPr lang="en-US" sz="1800" dirty="0">
              <a:solidFill>
                <a:srgbClr val="0000FF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7666170" y="2553499"/>
            <a:ext cx="0" cy="158574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317899" y="4225087"/>
                <a:ext cx="2917337" cy="515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den>
                          </m:f>
                        </m:e>
                      </m:box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(3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.)=3.46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899" y="4225087"/>
                <a:ext cx="2917337" cy="5151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>
            <a:endCxn id="6" idx="4"/>
          </p:cNvCxnSpPr>
          <p:nvPr/>
        </p:nvCxnSpPr>
        <p:spPr bwMode="auto">
          <a:xfrm>
            <a:off x="6723178" y="4131101"/>
            <a:ext cx="188598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301070" y="4103838"/>
            <a:ext cx="11988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3.46 in.</a:t>
            </a:r>
            <a:endParaRPr lang="en-US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78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3622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19.1: Special Triangle Relationships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19.2: The Pythagorean Theorem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19.3: Inscribed and Circumscribed Regular </a:t>
            </a:r>
          </a:p>
          <a:p>
            <a:r>
              <a:rPr lang="en-US" sz="2800" dirty="0" smtClean="0"/>
              <a:t>              Polygons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20.1: Right Triangle Trigonometry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20.2: Solving Triangles Using Trig Functions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258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6753" y="1143000"/>
            <a:ext cx="4237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Regular Polygons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8" y="1910002"/>
            <a:ext cx="802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Equilateral Triangle Inscribed In Circle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6553200" y="2533650"/>
            <a:ext cx="2228850" cy="205683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5298" y="2501846"/>
                <a:ext cx="6227880" cy="46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Radius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Circle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box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𝐻𝑒𝑖𝑔h𝑡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𝑇𝑟𝑖𝑎𝑛𝑔𝑙𝑒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8" y="2501846"/>
                <a:ext cx="6227880" cy="463845"/>
              </a:xfrm>
              <a:prstGeom prst="rect">
                <a:avLst/>
              </a:prstGeom>
              <a:blipFill rotWithShape="1">
                <a:blip r:embed="rId3"/>
                <a:stretch>
                  <a:fillRect l="-1076" t="-5263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Isosceles Triangle 5"/>
          <p:cNvSpPr/>
          <p:nvPr/>
        </p:nvSpPr>
        <p:spPr bwMode="auto">
          <a:xfrm>
            <a:off x="6723178" y="2545360"/>
            <a:ext cx="1885984" cy="1585741"/>
          </a:xfrm>
          <a:prstGeom prst="triangl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3076" y="3113678"/>
                <a:ext cx="6227880" cy="465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Height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Triangle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𝑅𝑎𝑑𝑖𝑢𝑠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𝐶𝑖𝑟𝑐𝑙𝑒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76" y="3113678"/>
                <a:ext cx="6227880" cy="465384"/>
              </a:xfrm>
              <a:prstGeom prst="rect">
                <a:avLst/>
              </a:prstGeom>
              <a:blipFill rotWithShape="1">
                <a:blip r:embed="rId4"/>
                <a:stretch>
                  <a:fillRect l="-1076" t="-5263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3076" y="3758543"/>
                <a:ext cx="6227880" cy="495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Side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Triangle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</m:e>
                    </m:box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𝐻𝑒𝑖𝑔h𝑡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𝑇𝑟𝑖𝑎𝑛𝑔𝑙𝑒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76" y="3758543"/>
                <a:ext cx="6227880" cy="495457"/>
              </a:xfrm>
              <a:prstGeom prst="rect">
                <a:avLst/>
              </a:prstGeom>
              <a:blipFill rotWithShape="1">
                <a:blip r:embed="rId5"/>
                <a:stretch>
                  <a:fillRect l="-1076" t="-4938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91702" y="4436327"/>
                <a:ext cx="6227880" cy="495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Side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Triangle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</m:e>
                    </m:box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𝑅𝑎𝑑𝑖𝑢𝑠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𝐶𝑖𝑟𝑐𝑙𝑒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02" y="4436327"/>
                <a:ext cx="6227880" cy="495457"/>
              </a:xfrm>
              <a:prstGeom prst="rect">
                <a:avLst/>
              </a:prstGeom>
              <a:blipFill rotWithShape="1">
                <a:blip r:embed="rId6"/>
                <a:stretch>
                  <a:fillRect l="-1175" t="-4938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295304" y="4131101"/>
            <a:ext cx="10119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3.46 in.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7104548" y="3006405"/>
            <a:ext cx="799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2</a:t>
            </a:r>
            <a:r>
              <a:rPr lang="en-US" sz="1800" dirty="0" smtClean="0">
                <a:solidFill>
                  <a:srgbClr val="FF0000"/>
                </a:solidFill>
              </a:rPr>
              <a:t> in.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H="1" flipV="1">
            <a:off x="7657544" y="2545360"/>
            <a:ext cx="1456" cy="10512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6723178" y="4131101"/>
            <a:ext cx="188598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335150" y="4949710"/>
                <a:ext cx="2917337" cy="515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den>
                          </m:f>
                        </m:e>
                      </m:box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(2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.)=3.46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150" y="4949710"/>
                <a:ext cx="2917337" cy="5151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273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6753" y="1143000"/>
            <a:ext cx="4237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Regular Polygons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8" y="1910002"/>
            <a:ext cx="802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Equilateral Triangle Inscribed In Circle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6553200" y="2533650"/>
            <a:ext cx="2228850" cy="205683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5298" y="2501846"/>
                <a:ext cx="6227880" cy="46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Radius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Circle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box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𝐻𝑒𝑖𝑔h𝑡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𝑇𝑟𝑖𝑎𝑛𝑔𝑙𝑒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8" y="2501846"/>
                <a:ext cx="6227880" cy="463845"/>
              </a:xfrm>
              <a:prstGeom prst="rect">
                <a:avLst/>
              </a:prstGeom>
              <a:blipFill rotWithShape="1">
                <a:blip r:embed="rId3"/>
                <a:stretch>
                  <a:fillRect l="-1076" t="-5263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Isosceles Triangle 5"/>
          <p:cNvSpPr/>
          <p:nvPr/>
        </p:nvSpPr>
        <p:spPr bwMode="auto">
          <a:xfrm>
            <a:off x="6723178" y="2545360"/>
            <a:ext cx="1885984" cy="1585741"/>
          </a:xfrm>
          <a:prstGeom prst="triangl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3076" y="3113678"/>
                <a:ext cx="6227880" cy="465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Height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Triangle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𝑅𝑎𝑑𝑖𝑢𝑠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𝐶𝑖𝑟𝑐𝑙𝑒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76" y="3113678"/>
                <a:ext cx="6227880" cy="465384"/>
              </a:xfrm>
              <a:prstGeom prst="rect">
                <a:avLst/>
              </a:prstGeom>
              <a:blipFill rotWithShape="1">
                <a:blip r:embed="rId4"/>
                <a:stretch>
                  <a:fillRect l="-1076" t="-5263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3076" y="3758543"/>
                <a:ext cx="6227880" cy="495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Side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Triangle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</m:e>
                    </m:box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𝐻𝑒𝑖𝑔h𝑡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𝑇𝑟𝑖𝑎𝑛𝑔𝑙𝑒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76" y="3758543"/>
                <a:ext cx="6227880" cy="495457"/>
              </a:xfrm>
              <a:prstGeom prst="rect">
                <a:avLst/>
              </a:prstGeom>
              <a:blipFill rotWithShape="1">
                <a:blip r:embed="rId5"/>
                <a:stretch>
                  <a:fillRect l="-1076" t="-4938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91702" y="4436327"/>
                <a:ext cx="6227880" cy="495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Side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Triangle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</m:e>
                    </m:box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𝑅𝑎𝑑𝑖𝑢𝑠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𝐶𝑖𝑟𝑐𝑙𝑒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02" y="4436327"/>
                <a:ext cx="6227880" cy="495457"/>
              </a:xfrm>
              <a:prstGeom prst="rect">
                <a:avLst/>
              </a:prstGeom>
              <a:blipFill rotWithShape="1">
                <a:blip r:embed="rId6"/>
                <a:stretch>
                  <a:fillRect l="-1175" t="-4938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3076" y="5100557"/>
                <a:ext cx="6227880" cy="511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Radius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Circle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box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𝑆𝑖𝑑𝑒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𝑇𝑟𝑖𝑎𝑛𝑔𝑙𝑒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76" y="5100557"/>
                <a:ext cx="6227880" cy="51155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295304" y="4131101"/>
            <a:ext cx="10119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3.46 in.</a:t>
            </a:r>
            <a:endParaRPr lang="en-US" sz="1800" dirty="0">
              <a:solidFill>
                <a:srgbClr val="0000FF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6723178" y="4131101"/>
            <a:ext cx="188598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335150" y="5605286"/>
                <a:ext cx="2947089" cy="50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box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(3.46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.)=2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150" y="5605286"/>
                <a:ext cx="2947089" cy="50661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 rot="16200000">
            <a:off x="7104548" y="3006405"/>
            <a:ext cx="799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2</a:t>
            </a:r>
            <a:r>
              <a:rPr lang="en-US" sz="1800" dirty="0" smtClean="0">
                <a:solidFill>
                  <a:srgbClr val="FF0000"/>
                </a:solidFill>
              </a:rPr>
              <a:t> in.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H="1" flipV="1">
            <a:off x="7657544" y="2545360"/>
            <a:ext cx="1456" cy="10512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0614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6753" y="1143000"/>
            <a:ext cx="4237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Regular Polygons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8" y="1910002"/>
            <a:ext cx="802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Equilateral Triangle Inscribed In Circle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6553200" y="2533650"/>
            <a:ext cx="2228850" cy="205683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5298" y="2501846"/>
                <a:ext cx="6227880" cy="46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Radius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Circle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box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𝐻𝑒𝑖𝑔h𝑡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𝑇𝑟𝑖𝑎𝑛𝑔𝑙𝑒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8" y="2501846"/>
                <a:ext cx="6227880" cy="463845"/>
              </a:xfrm>
              <a:prstGeom prst="rect">
                <a:avLst/>
              </a:prstGeom>
              <a:blipFill rotWithShape="1">
                <a:blip r:embed="rId3"/>
                <a:stretch>
                  <a:fillRect l="-1076" t="-5263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Isosceles Triangle 5"/>
          <p:cNvSpPr/>
          <p:nvPr/>
        </p:nvSpPr>
        <p:spPr bwMode="auto">
          <a:xfrm>
            <a:off x="6723178" y="2545360"/>
            <a:ext cx="1885984" cy="1585741"/>
          </a:xfrm>
          <a:prstGeom prst="triangl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3076" y="3113678"/>
                <a:ext cx="6227880" cy="465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Height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Triangle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𝑅𝑎𝑑𝑖𝑢𝑠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𝐶𝑖𝑟𝑐𝑙𝑒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76" y="3113678"/>
                <a:ext cx="6227880" cy="465384"/>
              </a:xfrm>
              <a:prstGeom prst="rect">
                <a:avLst/>
              </a:prstGeom>
              <a:blipFill rotWithShape="1">
                <a:blip r:embed="rId4"/>
                <a:stretch>
                  <a:fillRect l="-1076" t="-5263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3076" y="3758543"/>
                <a:ext cx="6227880" cy="495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Side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Triangle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</m:e>
                    </m:box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𝐻𝑒𝑖𝑔h𝑡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𝑇𝑟𝑖𝑎𝑛𝑔𝑙𝑒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76" y="3758543"/>
                <a:ext cx="6227880" cy="495457"/>
              </a:xfrm>
              <a:prstGeom prst="rect">
                <a:avLst/>
              </a:prstGeom>
              <a:blipFill rotWithShape="1">
                <a:blip r:embed="rId5"/>
                <a:stretch>
                  <a:fillRect l="-1076" t="-4938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91702" y="4436327"/>
                <a:ext cx="6227880" cy="495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Side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Triangle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</m:e>
                    </m:box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𝑅𝑎𝑑𝑖𝑢𝑠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𝐶𝑖𝑟𝑐𝑙𝑒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02" y="4436327"/>
                <a:ext cx="6227880" cy="495457"/>
              </a:xfrm>
              <a:prstGeom prst="rect">
                <a:avLst/>
              </a:prstGeom>
              <a:blipFill rotWithShape="1">
                <a:blip r:embed="rId6"/>
                <a:stretch>
                  <a:fillRect l="-1175" t="-4938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3076" y="5100557"/>
                <a:ext cx="6227880" cy="511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Radius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Circle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box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𝑆𝑖𝑑𝑒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𝑇𝑟𝑖𝑎𝑛𝑔𝑙𝑒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76" y="5100557"/>
                <a:ext cx="6227880" cy="51155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940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6753" y="1143000"/>
            <a:ext cx="4237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Regular Polygons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8" y="1910002"/>
            <a:ext cx="802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Equilateral Triangle Circumscribed About Circle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5298" y="2501846"/>
                <a:ext cx="6227880" cy="46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Radius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Circle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box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𝐻𝑒𝑖𝑔h𝑡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𝑇𝑟𝑖𝑎𝑛𝑔𝑙𝑒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8" y="2501846"/>
                <a:ext cx="6227880" cy="463845"/>
              </a:xfrm>
              <a:prstGeom prst="rect">
                <a:avLst/>
              </a:prstGeom>
              <a:blipFill rotWithShape="1">
                <a:blip r:embed="rId3"/>
                <a:stretch>
                  <a:fillRect l="-1076" t="-5263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 bwMode="auto">
          <a:xfrm>
            <a:off x="6856351" y="3265996"/>
            <a:ext cx="1488596" cy="147566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>
            <a:off x="6288652" y="2526254"/>
            <a:ext cx="2625665" cy="2219091"/>
          </a:xfrm>
          <a:prstGeom prst="triangl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7410850" y="3779478"/>
            <a:ext cx="799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3 in.</a:t>
            </a:r>
            <a:endParaRPr lang="en-US" sz="1800" dirty="0">
              <a:solidFill>
                <a:srgbClr val="0000FF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7619699" y="2526254"/>
            <a:ext cx="836" cy="22154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 flipV="1">
            <a:off x="7581392" y="3973669"/>
            <a:ext cx="2438" cy="7716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 rot="16200000">
            <a:off x="7015674" y="4109767"/>
            <a:ext cx="799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1 in.</a:t>
            </a:r>
            <a:endParaRPr lang="en-US" sz="1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345778" y="2976324"/>
                <a:ext cx="2485872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box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(3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.)=1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778" y="2976324"/>
                <a:ext cx="2485872" cy="453137"/>
              </a:xfrm>
              <a:prstGeom prst="rect">
                <a:avLst/>
              </a:prstGeom>
              <a:blipFill rotWithShape="1">
                <a:blip r:embed="rId4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93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5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6753" y="1143000"/>
            <a:ext cx="4237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Regular Polygons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8" y="1910002"/>
            <a:ext cx="802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Equilateral Triangle Circumscribed About Circle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6856351" y="3265996"/>
            <a:ext cx="1488596" cy="147566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5298" y="2501846"/>
                <a:ext cx="6227880" cy="46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Radius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Circle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box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𝐻𝑒𝑖𝑔h𝑡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𝑇𝑟𝑖𝑎𝑛𝑔𝑙𝑒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8" y="2501846"/>
                <a:ext cx="6227880" cy="463845"/>
              </a:xfrm>
              <a:prstGeom prst="rect">
                <a:avLst/>
              </a:prstGeom>
              <a:blipFill rotWithShape="1">
                <a:blip r:embed="rId3"/>
                <a:stretch>
                  <a:fillRect l="-1076" t="-5263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3076" y="3113678"/>
                <a:ext cx="62278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Height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Triangle</m:t>
                    </m:r>
                    <m:r>
                      <a:rPr lang="en-US" sz="2200" b="0" i="1" smtClean="0">
                        <a:latin typeface="Cambria Math"/>
                      </a:rPr>
                      <m:t>=3(</m:t>
                    </m:r>
                    <m:r>
                      <a:rPr lang="en-US" sz="2200" b="0" i="1" smtClean="0">
                        <a:latin typeface="Cambria Math"/>
                      </a:rPr>
                      <m:t>𝑅𝑎𝑑𝑖𝑢𝑠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𝐶𝑖𝑟𝑐𝑙𝑒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76" y="3113678"/>
                <a:ext cx="6227880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1076" t="-4286" b="-2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Isosceles Triangle 11"/>
          <p:cNvSpPr/>
          <p:nvPr/>
        </p:nvSpPr>
        <p:spPr bwMode="auto">
          <a:xfrm>
            <a:off x="6288652" y="2526254"/>
            <a:ext cx="2625665" cy="2219091"/>
          </a:xfrm>
          <a:prstGeom prst="triangl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H="1" flipV="1">
            <a:off x="7581392" y="3973669"/>
            <a:ext cx="2438" cy="7716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 rot="16200000">
            <a:off x="7016182" y="4110710"/>
            <a:ext cx="799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1 in.</a:t>
            </a:r>
            <a:endParaRPr lang="en-US" sz="1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90337" y="3561139"/>
                <a:ext cx="24858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=3(1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.)=3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337" y="3561139"/>
                <a:ext cx="2485872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 rot="5400000">
            <a:off x="7418186" y="3784062"/>
            <a:ext cx="799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3 in.</a:t>
            </a:r>
            <a:endParaRPr lang="en-US" sz="1800" dirty="0">
              <a:solidFill>
                <a:srgbClr val="0000FF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flipV="1">
            <a:off x="7619699" y="2526254"/>
            <a:ext cx="836" cy="22154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4344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6753" y="1143000"/>
            <a:ext cx="4237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Regular Polygons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8" y="1910002"/>
            <a:ext cx="802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Equilateral Triangle Circumscribed About Circle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6856351" y="3265996"/>
            <a:ext cx="1488596" cy="1475666"/>
          </a:xfrm>
          <a:prstGeom prst="ellipse">
            <a:avLst/>
          </a:prstGeom>
          <a:noFill/>
          <a:ln w="19050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5298" y="2501846"/>
                <a:ext cx="6227880" cy="46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Radius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Circle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box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𝐻𝑒𝑖𝑔h𝑡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𝑇𝑟𝑖𝑎𝑛𝑔𝑙𝑒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8" y="2501846"/>
                <a:ext cx="6227880" cy="463845"/>
              </a:xfrm>
              <a:prstGeom prst="rect">
                <a:avLst/>
              </a:prstGeom>
              <a:blipFill rotWithShape="1">
                <a:blip r:embed="rId3"/>
                <a:stretch>
                  <a:fillRect l="-1076" t="-5263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3076" y="3113678"/>
                <a:ext cx="62278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Height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Triangle</m:t>
                    </m:r>
                    <m:r>
                      <a:rPr lang="en-US" sz="2200" b="0" i="1" smtClean="0">
                        <a:latin typeface="Cambria Math"/>
                      </a:rPr>
                      <m:t>=3(</m:t>
                    </m:r>
                    <m:r>
                      <a:rPr lang="en-US" sz="2200" b="0" i="1" smtClean="0">
                        <a:latin typeface="Cambria Math"/>
                      </a:rPr>
                      <m:t>𝑅𝑎𝑑𝑖𝑢𝑠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𝐶𝑖𝑟𝑐𝑙𝑒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76" y="3113678"/>
                <a:ext cx="6227880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1076" t="-4286" b="-2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3076" y="3758543"/>
                <a:ext cx="6227880" cy="495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Side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Triangle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</m:e>
                    </m:box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𝐻𝑒𝑖𝑔h𝑡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𝑇𝑟𝑖𝑎𝑛𝑔𝑙𝑒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76" y="3758543"/>
                <a:ext cx="6227880" cy="495457"/>
              </a:xfrm>
              <a:prstGeom prst="rect">
                <a:avLst/>
              </a:prstGeom>
              <a:blipFill rotWithShape="1">
                <a:blip r:embed="rId5"/>
                <a:stretch>
                  <a:fillRect l="-1076" t="-4938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Isosceles Triangle 11"/>
          <p:cNvSpPr/>
          <p:nvPr/>
        </p:nvSpPr>
        <p:spPr bwMode="auto">
          <a:xfrm>
            <a:off x="6288652" y="2526254"/>
            <a:ext cx="2625665" cy="2219091"/>
          </a:xfrm>
          <a:prstGeom prst="triangl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88363" y="4710376"/>
            <a:ext cx="11791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3.46 in.</a:t>
            </a:r>
            <a:endParaRPr lang="en-US" sz="1800" dirty="0">
              <a:solidFill>
                <a:srgbClr val="0000FF"/>
              </a:solidFill>
            </a:endParaRPr>
          </a:p>
        </p:txBody>
      </p:sp>
      <p:cxnSp>
        <p:nvCxnSpPr>
          <p:cNvPr id="14" name="Straight Connector 13"/>
          <p:cNvCxnSpPr>
            <a:stCxn id="12" idx="2"/>
            <a:endCxn id="12" idx="4"/>
          </p:cNvCxnSpPr>
          <p:nvPr/>
        </p:nvCxnSpPr>
        <p:spPr bwMode="auto">
          <a:xfrm>
            <a:off x="6288652" y="4745345"/>
            <a:ext cx="262566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 rot="5400000">
            <a:off x="7418186" y="3781063"/>
            <a:ext cx="799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3 in.</a:t>
            </a:r>
            <a:endParaRPr lang="en-US" sz="1800" dirty="0">
              <a:solidFill>
                <a:srgbClr val="0000FF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7619699" y="2526254"/>
            <a:ext cx="836" cy="22154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367044" y="4273550"/>
                <a:ext cx="2861231" cy="515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den>
                          </m:f>
                        </m:e>
                      </m:box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(3 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.)=3.46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044" y="4273550"/>
                <a:ext cx="2861231" cy="5151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50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6753" y="1143000"/>
            <a:ext cx="4237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Regular Polygons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8" y="1910002"/>
            <a:ext cx="802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Equilateral Triangle Circumscribed About Circle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6856351" y="3265996"/>
            <a:ext cx="1488596" cy="147566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5298" y="2501846"/>
                <a:ext cx="6227880" cy="46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Radius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Circle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box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𝐻𝑒𝑖𝑔h𝑡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𝑇𝑟𝑖𝑎𝑛𝑔𝑙𝑒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8" y="2501846"/>
                <a:ext cx="6227880" cy="463845"/>
              </a:xfrm>
              <a:prstGeom prst="rect">
                <a:avLst/>
              </a:prstGeom>
              <a:blipFill rotWithShape="1">
                <a:blip r:embed="rId3"/>
                <a:stretch>
                  <a:fillRect l="-1076" t="-5263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3076" y="3113678"/>
                <a:ext cx="62278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Height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Triangle</m:t>
                    </m:r>
                    <m:r>
                      <a:rPr lang="en-US" sz="2200" b="0" i="1" smtClean="0">
                        <a:latin typeface="Cambria Math"/>
                      </a:rPr>
                      <m:t>=3(</m:t>
                    </m:r>
                    <m:r>
                      <a:rPr lang="en-US" sz="2200" b="0" i="1" smtClean="0">
                        <a:latin typeface="Cambria Math"/>
                      </a:rPr>
                      <m:t>𝑅𝑎𝑑𝑖𝑢𝑠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𝐶𝑖𝑟𝑐𝑙𝑒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76" y="3113678"/>
                <a:ext cx="6227880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1076" t="-4286" b="-2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3076" y="3758543"/>
                <a:ext cx="6227880" cy="495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Side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Triangle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</m:e>
                    </m:box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𝐻𝑒𝑖𝑔h𝑡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𝑇𝑟𝑖𝑎𝑛𝑔𝑙𝑒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76" y="3758543"/>
                <a:ext cx="6227880" cy="495457"/>
              </a:xfrm>
              <a:prstGeom prst="rect">
                <a:avLst/>
              </a:prstGeom>
              <a:blipFill rotWithShape="1">
                <a:blip r:embed="rId5"/>
                <a:stretch>
                  <a:fillRect l="-1076" t="-4938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91702" y="4436327"/>
                <a:ext cx="6227880" cy="495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Side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Triangle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6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</m:e>
                    </m:box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𝑅𝑎𝑑𝑖𝑢𝑠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𝐶𝑖𝑟𝑐𝑙𝑒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02" y="4436327"/>
                <a:ext cx="6227880" cy="495457"/>
              </a:xfrm>
              <a:prstGeom prst="rect">
                <a:avLst/>
              </a:prstGeom>
              <a:blipFill rotWithShape="1">
                <a:blip r:embed="rId6"/>
                <a:stretch>
                  <a:fillRect l="-1175" t="-4938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Isosceles Triangle 11"/>
          <p:cNvSpPr/>
          <p:nvPr/>
        </p:nvSpPr>
        <p:spPr bwMode="auto">
          <a:xfrm>
            <a:off x="6288652" y="2526254"/>
            <a:ext cx="2625665" cy="2219091"/>
          </a:xfrm>
          <a:prstGeom prst="triangl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367044" y="4975328"/>
                <a:ext cx="2861231" cy="515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6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den>
                          </m:f>
                        </m:e>
                      </m:box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(1 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.)=3.46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044" y="4975328"/>
                <a:ext cx="2861231" cy="5151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 bwMode="auto">
          <a:xfrm flipH="1" flipV="1">
            <a:off x="7581392" y="3973669"/>
            <a:ext cx="2438" cy="7716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 rot="16200000">
            <a:off x="7035232" y="4101185"/>
            <a:ext cx="799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1 in.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88363" y="4710376"/>
            <a:ext cx="11791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3.46 in.</a:t>
            </a:r>
            <a:endParaRPr lang="en-US" sz="1800" dirty="0">
              <a:solidFill>
                <a:srgbClr val="0000FF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288652" y="4745345"/>
            <a:ext cx="262566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3969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6753" y="1143000"/>
            <a:ext cx="4237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Regular Polygons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8" y="1910002"/>
            <a:ext cx="802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Equilateral Triangle Circumscribed About Circle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6856351" y="3265996"/>
            <a:ext cx="1488596" cy="147566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5298" y="2501846"/>
                <a:ext cx="6227880" cy="46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Radius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Circle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box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𝐻𝑒𝑖𝑔h𝑡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𝑇𝑟𝑖𝑎𝑛𝑔𝑙𝑒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8" y="2501846"/>
                <a:ext cx="6227880" cy="463845"/>
              </a:xfrm>
              <a:prstGeom prst="rect">
                <a:avLst/>
              </a:prstGeom>
              <a:blipFill rotWithShape="1">
                <a:blip r:embed="rId3"/>
                <a:stretch>
                  <a:fillRect l="-1076" t="-5263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3076" y="3113678"/>
                <a:ext cx="62278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Height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Triangle</m:t>
                    </m:r>
                    <m:r>
                      <a:rPr lang="en-US" sz="2200" b="0" i="1" smtClean="0">
                        <a:latin typeface="Cambria Math"/>
                      </a:rPr>
                      <m:t>=3(</m:t>
                    </m:r>
                    <m:r>
                      <a:rPr lang="en-US" sz="2200" b="0" i="1" smtClean="0">
                        <a:latin typeface="Cambria Math"/>
                      </a:rPr>
                      <m:t>𝑅𝑎𝑑𝑖𝑢𝑠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𝐶𝑖𝑟𝑐𝑙𝑒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76" y="3113678"/>
                <a:ext cx="6227880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1076" t="-4286" b="-2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3076" y="3758543"/>
                <a:ext cx="6227880" cy="495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Side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Triangle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</m:e>
                    </m:box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𝐻𝑒𝑖𝑔h𝑡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𝑇𝑟𝑖𝑎𝑛𝑔𝑙𝑒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76" y="3758543"/>
                <a:ext cx="6227880" cy="495457"/>
              </a:xfrm>
              <a:prstGeom prst="rect">
                <a:avLst/>
              </a:prstGeom>
              <a:blipFill rotWithShape="1">
                <a:blip r:embed="rId5"/>
                <a:stretch>
                  <a:fillRect l="-1076" t="-4938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91702" y="4436327"/>
                <a:ext cx="6227880" cy="495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Side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Triangle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6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</m:e>
                    </m:box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𝑅𝑎𝑑𝑖𝑢𝑠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𝐶𝑖𝑟𝑐𝑙𝑒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02" y="4436327"/>
                <a:ext cx="6227880" cy="495457"/>
              </a:xfrm>
              <a:prstGeom prst="rect">
                <a:avLst/>
              </a:prstGeom>
              <a:blipFill rotWithShape="1">
                <a:blip r:embed="rId6"/>
                <a:stretch>
                  <a:fillRect l="-1175" t="-4938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3076" y="5100557"/>
                <a:ext cx="6227880" cy="511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Radius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Circle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6</m:t>
                            </m:r>
                          </m:den>
                        </m:f>
                      </m:e>
                    </m:box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𝑆𝑖𝑑𝑒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𝑇𝑟𝑖𝑎𝑛𝑔𝑙𝑒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76" y="5100557"/>
                <a:ext cx="6227880" cy="51155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Isosceles Triangle 11"/>
          <p:cNvSpPr/>
          <p:nvPr/>
        </p:nvSpPr>
        <p:spPr bwMode="auto">
          <a:xfrm>
            <a:off x="6288652" y="2526254"/>
            <a:ext cx="2625665" cy="2219091"/>
          </a:xfrm>
          <a:prstGeom prst="triangl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H="1" flipV="1">
            <a:off x="7581392" y="3973669"/>
            <a:ext cx="2438" cy="7716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 rot="16200000">
            <a:off x="7035232" y="4101185"/>
            <a:ext cx="799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1 in.</a:t>
            </a:r>
            <a:endParaRPr lang="en-US" sz="1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345778" y="5602675"/>
                <a:ext cx="2861232" cy="508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box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(3.46 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.)=1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778" y="5602675"/>
                <a:ext cx="2861232" cy="50853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288363" y="4710376"/>
            <a:ext cx="11791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3.46 in.</a:t>
            </a:r>
            <a:endParaRPr lang="en-US" sz="1800" dirty="0">
              <a:solidFill>
                <a:srgbClr val="0000FF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288652" y="4745345"/>
            <a:ext cx="262566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2564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6753" y="1143000"/>
            <a:ext cx="4237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Regular Polygons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8" y="1910002"/>
            <a:ext cx="802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Equilateral Triangle Circumscribed About Circle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6856351" y="3265996"/>
            <a:ext cx="1488596" cy="147566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5298" y="2501846"/>
                <a:ext cx="6227880" cy="46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Radius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Circle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box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𝐻𝑒𝑖𝑔h𝑡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𝑇𝑟𝑖𝑎𝑛𝑔𝑙𝑒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8" y="2501846"/>
                <a:ext cx="6227880" cy="463845"/>
              </a:xfrm>
              <a:prstGeom prst="rect">
                <a:avLst/>
              </a:prstGeom>
              <a:blipFill rotWithShape="1">
                <a:blip r:embed="rId3"/>
                <a:stretch>
                  <a:fillRect l="-1076" t="-5263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3076" y="3113678"/>
                <a:ext cx="62278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Height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Triangle</m:t>
                    </m:r>
                    <m:r>
                      <a:rPr lang="en-US" sz="2200" b="0" i="1" smtClean="0">
                        <a:latin typeface="Cambria Math"/>
                      </a:rPr>
                      <m:t>=3(</m:t>
                    </m:r>
                    <m:r>
                      <a:rPr lang="en-US" sz="2200" b="0" i="1" smtClean="0">
                        <a:latin typeface="Cambria Math"/>
                      </a:rPr>
                      <m:t>𝑅𝑎𝑑𝑖𝑢𝑠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𝐶𝑖𝑟𝑐𝑙𝑒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76" y="3113678"/>
                <a:ext cx="6227880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1076" t="-4286" b="-2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3076" y="3758543"/>
                <a:ext cx="6227880" cy="495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Side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Triangle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</m:e>
                    </m:box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𝐻𝑒𝑖𝑔h𝑡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𝑇𝑟𝑖𝑎𝑛𝑔𝑙𝑒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76" y="3758543"/>
                <a:ext cx="6227880" cy="495457"/>
              </a:xfrm>
              <a:prstGeom prst="rect">
                <a:avLst/>
              </a:prstGeom>
              <a:blipFill rotWithShape="1">
                <a:blip r:embed="rId5"/>
                <a:stretch>
                  <a:fillRect l="-1076" t="-4938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91702" y="4436327"/>
                <a:ext cx="6227880" cy="495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Side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Triangle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6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</m:e>
                    </m:box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𝑅𝑎𝑑𝑖𝑢𝑠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𝐶𝑖𝑟𝑐𝑙𝑒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02" y="4436327"/>
                <a:ext cx="6227880" cy="495457"/>
              </a:xfrm>
              <a:prstGeom prst="rect">
                <a:avLst/>
              </a:prstGeom>
              <a:blipFill rotWithShape="1">
                <a:blip r:embed="rId6"/>
                <a:stretch>
                  <a:fillRect l="-1175" t="-4938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3076" y="5100557"/>
                <a:ext cx="6227880" cy="511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Radius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Circle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6</m:t>
                            </m:r>
                          </m:den>
                        </m:f>
                      </m:e>
                    </m:box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𝑆𝑖𝑑𝑒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𝑇𝑟𝑖𝑎𝑛𝑔𝑙𝑒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76" y="5100557"/>
                <a:ext cx="6227880" cy="51155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Isosceles Triangle 11"/>
          <p:cNvSpPr/>
          <p:nvPr/>
        </p:nvSpPr>
        <p:spPr bwMode="auto">
          <a:xfrm>
            <a:off x="6288652" y="2526254"/>
            <a:ext cx="2625665" cy="2219091"/>
          </a:xfrm>
          <a:prstGeom prst="triangl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56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6753" y="1143000"/>
            <a:ext cx="4237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Regular Polygons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8" y="1910002"/>
            <a:ext cx="802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Hexagon Inscribed In A Circle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5298" y="2501846"/>
                <a:ext cx="62278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smtClean="0">
                        <a:latin typeface="Cambria Math"/>
                      </a:rPr>
                      <m:t>D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iameter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Circle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𝐷𝑖𝑎𝑔𝑜𝑛𝑎𝑙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𝐻𝑒𝑥𝑎𝑔𝑜𝑛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8" y="2501846"/>
                <a:ext cx="6227880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1076" t="-4225" b="-25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 bwMode="auto">
          <a:xfrm>
            <a:off x="6468136" y="2433221"/>
            <a:ext cx="2228850" cy="2250833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6" name="Hexagon 5"/>
          <p:cNvSpPr/>
          <p:nvPr/>
        </p:nvSpPr>
        <p:spPr bwMode="auto">
          <a:xfrm>
            <a:off x="6468136" y="2594346"/>
            <a:ext cx="2228850" cy="1945754"/>
          </a:xfrm>
          <a:prstGeom prst="hexagon">
            <a:avLst>
              <a:gd name="adj" fmla="val 30978"/>
              <a:gd name="vf" fmla="val 115470"/>
            </a:avLst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196" y="2848723"/>
            <a:ext cx="1997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(Across Corners)</a:t>
            </a:r>
            <a:endParaRPr lang="en-US" sz="18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87086" y="3521621"/>
            <a:ext cx="92124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4 in.</a:t>
            </a:r>
            <a:endParaRPr lang="en-US" sz="1800" dirty="0">
              <a:solidFill>
                <a:srgbClr val="0000FF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6468136" y="3567223"/>
            <a:ext cx="2228850" cy="12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6468136" y="3525913"/>
            <a:ext cx="2228850" cy="12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7287085" y="3124120"/>
            <a:ext cx="92124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4 in.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4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5" grpId="0"/>
      <p:bldP spid="21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3622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19.1: Special Triangle Relationships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19.2: The Pythagorean Theorem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19.3: Inscribed and Circumscribed Regular </a:t>
            </a:r>
          </a:p>
          <a:p>
            <a:r>
              <a:rPr lang="en-US" sz="2800" dirty="0" smtClean="0"/>
              <a:t>              Polygons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20.1: Right Triangle Trigonometry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20.2: Solving Triangles Using Trig Functions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59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>
            <a:stCxn id="6" idx="3"/>
          </p:cNvCxnSpPr>
          <p:nvPr/>
        </p:nvCxnSpPr>
        <p:spPr bwMode="auto">
          <a:xfrm>
            <a:off x="6468136" y="3567223"/>
            <a:ext cx="2228851" cy="14925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6" idx="1"/>
          </p:cNvCxnSpPr>
          <p:nvPr/>
        </p:nvCxnSpPr>
        <p:spPr bwMode="auto">
          <a:xfrm>
            <a:off x="7056608" y="2594346"/>
            <a:ext cx="1037622" cy="1945754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endCxn id="6" idx="2"/>
          </p:cNvCxnSpPr>
          <p:nvPr/>
        </p:nvCxnSpPr>
        <p:spPr bwMode="auto">
          <a:xfrm flipH="1">
            <a:off x="7070892" y="2594346"/>
            <a:ext cx="1023338" cy="1945754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2136753" y="1143000"/>
            <a:ext cx="4237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Regular Polygons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8" y="1910002"/>
            <a:ext cx="802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Hexagon Inscribed In A Circle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5298" y="2501846"/>
                <a:ext cx="62278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smtClean="0">
                        <a:latin typeface="Cambria Math"/>
                      </a:rPr>
                      <m:t>D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iameter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Circle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𝐷𝑖𝑎𝑔𝑜𝑛𝑎𝑙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𝐻𝑒𝑥𝑎𝑔𝑜𝑛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8" y="2501846"/>
                <a:ext cx="6227880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1076" t="-4225" b="-25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3709" y="3241274"/>
                <a:ext cx="62278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Radius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Circle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𝑆𝑖𝑑𝑒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𝐻𝑒𝑥𝑎𝑔𝑜𝑛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09" y="3241274"/>
                <a:ext cx="6227880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1174" t="-4286" b="-2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 bwMode="auto">
          <a:xfrm>
            <a:off x="6468136" y="2433221"/>
            <a:ext cx="2228850" cy="2250833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6" name="Hexagon 5"/>
          <p:cNvSpPr/>
          <p:nvPr/>
        </p:nvSpPr>
        <p:spPr bwMode="auto">
          <a:xfrm>
            <a:off x="6468136" y="2594346"/>
            <a:ext cx="2228850" cy="1945754"/>
          </a:xfrm>
          <a:prstGeom prst="hexagon">
            <a:avLst>
              <a:gd name="adj" fmla="val 30978"/>
              <a:gd name="vf" fmla="val 115470"/>
            </a:avLst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196" y="2848723"/>
            <a:ext cx="1997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(Across Corners)</a:t>
            </a:r>
            <a:endParaRPr lang="en-US" sz="18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3486467">
            <a:off x="7836220" y="3056608"/>
            <a:ext cx="92124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2 in.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82561" y="3582148"/>
            <a:ext cx="92124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2</a:t>
            </a:r>
            <a:r>
              <a:rPr lang="en-US" sz="1800" dirty="0" smtClean="0">
                <a:solidFill>
                  <a:srgbClr val="FF0000"/>
                </a:solidFill>
              </a:rPr>
              <a:t> in.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7582561" y="3582148"/>
            <a:ext cx="113568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6" idx="5"/>
            <a:endCxn id="6" idx="0"/>
          </p:cNvCxnSpPr>
          <p:nvPr/>
        </p:nvCxnSpPr>
        <p:spPr bwMode="auto">
          <a:xfrm>
            <a:off x="8094230" y="2594346"/>
            <a:ext cx="602756" cy="97287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993304" y="3694852"/>
            <a:ext cx="2950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(Note equilateral triangles)</a:t>
            </a:r>
            <a:endParaRPr lang="en-US" sz="1800" dirty="0">
              <a:solidFill>
                <a:srgbClr val="0000FF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76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6753" y="1143000"/>
            <a:ext cx="4237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Regular Polygons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8" y="1910002"/>
            <a:ext cx="802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Hexagon Inscribed In A Circle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5298" y="2501846"/>
                <a:ext cx="62278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smtClean="0">
                        <a:latin typeface="Cambria Math"/>
                      </a:rPr>
                      <m:t>D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iameter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Circle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𝐷𝑖𝑎𝑔𝑜𝑛𝑎𝑙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𝐻𝑒𝑥𝑎𝑔𝑜𝑛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8" y="2501846"/>
                <a:ext cx="6227880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1076" t="-4225" b="-25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3709" y="3241274"/>
                <a:ext cx="62278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Radius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Circle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𝑆𝑖𝑑𝑒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𝐻𝑒𝑥𝑎𝑔𝑜𝑛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09" y="3241274"/>
                <a:ext cx="6227880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1174" t="-4286" b="-2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 bwMode="auto">
          <a:xfrm>
            <a:off x="6468136" y="2433221"/>
            <a:ext cx="2228850" cy="2250833"/>
          </a:xfrm>
          <a:prstGeom prst="ellipse">
            <a:avLst/>
          </a:prstGeom>
          <a:noFill/>
          <a:ln w="19050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6" name="Hexagon 5"/>
          <p:cNvSpPr/>
          <p:nvPr/>
        </p:nvSpPr>
        <p:spPr bwMode="auto">
          <a:xfrm>
            <a:off x="6468136" y="2594346"/>
            <a:ext cx="2228850" cy="1945754"/>
          </a:xfrm>
          <a:prstGeom prst="hexagon">
            <a:avLst>
              <a:gd name="adj" fmla="val 30978"/>
              <a:gd name="vf" fmla="val 115470"/>
            </a:avLst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196" y="2848723"/>
            <a:ext cx="1997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(Across Corners)</a:t>
            </a:r>
            <a:endParaRPr lang="en-US" sz="1800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9092" y="4035090"/>
                <a:ext cx="6227880" cy="478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Across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Flats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𝑆𝑖𝑑𝑒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𝐻𝑒𝑥𝑎𝑔𝑜𝑛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92" y="4035090"/>
                <a:ext cx="6227880" cy="478529"/>
              </a:xfrm>
              <a:prstGeom prst="rect">
                <a:avLst/>
              </a:prstGeom>
              <a:blipFill rotWithShape="1">
                <a:blip r:embed="rId5"/>
                <a:stretch>
                  <a:fillRect l="-1076" b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 bwMode="auto">
          <a:xfrm>
            <a:off x="6803136" y="3040704"/>
            <a:ext cx="1603110" cy="10017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 rot="18292261">
            <a:off x="8044712" y="3360612"/>
            <a:ext cx="92124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2 in.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899720">
            <a:off x="7102395" y="3659800"/>
            <a:ext cx="11952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3.46 in.</a:t>
            </a:r>
            <a:endParaRPr lang="en-US" sz="1800" dirty="0">
              <a:solidFill>
                <a:srgbClr val="0000FF"/>
              </a:solidFill>
            </a:endParaRPr>
          </a:p>
        </p:txBody>
      </p:sp>
      <p:cxnSp>
        <p:nvCxnSpPr>
          <p:cNvPr id="20" name="Straight Connector 19"/>
          <p:cNvCxnSpPr>
            <a:stCxn id="6" idx="0"/>
          </p:cNvCxnSpPr>
          <p:nvPr/>
        </p:nvCxnSpPr>
        <p:spPr bwMode="auto">
          <a:xfrm flipH="1">
            <a:off x="8094230" y="3567223"/>
            <a:ext cx="602756" cy="97287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99551" y="4513619"/>
                <a:ext cx="3040641" cy="436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(2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.)=3.46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551" y="4513619"/>
                <a:ext cx="3040641" cy="436402"/>
              </a:xfrm>
              <a:prstGeom prst="rect">
                <a:avLst/>
              </a:prstGeom>
              <a:blipFill rotWithShape="1">
                <a:blip r:embed="rId6"/>
                <a:stretch>
                  <a:fillRect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19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6753" y="1143000"/>
            <a:ext cx="4237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Regular Polygons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8" y="1910002"/>
            <a:ext cx="802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Hexagon Inscribed In A Circle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5298" y="2501846"/>
                <a:ext cx="62278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smtClean="0">
                        <a:latin typeface="Cambria Math"/>
                      </a:rPr>
                      <m:t>D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iameter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Circle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𝐷𝑖𝑎𝑔𝑜𝑛𝑎𝑙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𝐻𝑒𝑥𝑎𝑔𝑜𝑛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8" y="2501846"/>
                <a:ext cx="6227880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1076" t="-4225" b="-25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3709" y="3241274"/>
                <a:ext cx="62278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Radius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Circle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𝑆𝑖𝑑𝑒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𝐻𝑒𝑥𝑎𝑔𝑜𝑛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09" y="3241274"/>
                <a:ext cx="6227880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1174" t="-4286" b="-2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 bwMode="auto">
          <a:xfrm>
            <a:off x="6468136" y="2433221"/>
            <a:ext cx="2228850" cy="2250833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6" name="Hexagon 5"/>
          <p:cNvSpPr/>
          <p:nvPr/>
        </p:nvSpPr>
        <p:spPr bwMode="auto">
          <a:xfrm>
            <a:off x="6468136" y="2594346"/>
            <a:ext cx="2228850" cy="1945754"/>
          </a:xfrm>
          <a:prstGeom prst="hexagon">
            <a:avLst>
              <a:gd name="adj" fmla="val 30978"/>
              <a:gd name="vf" fmla="val 115470"/>
            </a:avLst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196" y="2848723"/>
            <a:ext cx="1997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(Across Corners)</a:t>
            </a:r>
            <a:endParaRPr lang="en-US" sz="1800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9092" y="4035090"/>
                <a:ext cx="6227880" cy="478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Across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Flats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𝑆𝑖𝑑𝑒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𝐻𝑒𝑥𝑎𝑔𝑜𝑛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92" y="4035090"/>
                <a:ext cx="6227880" cy="478529"/>
              </a:xfrm>
              <a:prstGeom prst="rect">
                <a:avLst/>
              </a:prstGeom>
              <a:blipFill rotWithShape="1">
                <a:blip r:embed="rId5"/>
                <a:stretch>
                  <a:fillRect l="-1076" b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63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6753" y="1143000"/>
            <a:ext cx="4237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Regular Polygons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8" y="1910002"/>
            <a:ext cx="802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Hexagon Circumscribed About A Circle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 bwMode="auto">
          <a:xfrm>
            <a:off x="6468136" y="2433221"/>
            <a:ext cx="2228850" cy="2250833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6" name="Hexagon 5"/>
          <p:cNvSpPr/>
          <p:nvPr/>
        </p:nvSpPr>
        <p:spPr bwMode="auto">
          <a:xfrm>
            <a:off x="6268669" y="2434977"/>
            <a:ext cx="2634170" cy="2259125"/>
          </a:xfrm>
          <a:prstGeom prst="hexagon">
            <a:avLst>
              <a:gd name="adj" fmla="val 30978"/>
              <a:gd name="vf" fmla="val 115470"/>
            </a:avLst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6636963" y="2952721"/>
            <a:ext cx="1872453" cy="123952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6666943" y="2922741"/>
            <a:ext cx="1872453" cy="123952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 rot="2005358">
            <a:off x="7392345" y="3338789"/>
            <a:ext cx="10522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3.46 in.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040607">
            <a:off x="7149051" y="3709686"/>
            <a:ext cx="10796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3.46 in.</a:t>
            </a:r>
            <a:endParaRPr lang="en-US" sz="1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5298" y="2501846"/>
                <a:ext cx="457200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Across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Flats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𝐷𝑖𝑎𝑚𝑒𝑡𝑒𝑟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𝑐𝑖𝑟𝑐𝑙𝑒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8" y="2501846"/>
                <a:ext cx="4572002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1467" t="-4225" b="-25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35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6753" y="1143000"/>
            <a:ext cx="4237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Regular Polygons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8" y="1910002"/>
            <a:ext cx="802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Hexagon Circumscribed About A Circle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 bwMode="auto">
          <a:xfrm>
            <a:off x="6468136" y="2433221"/>
            <a:ext cx="2228850" cy="2250833"/>
          </a:xfrm>
          <a:prstGeom prst="ellipse">
            <a:avLst/>
          </a:prstGeom>
          <a:noFill/>
          <a:ln w="19050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6" name="Hexagon 5"/>
          <p:cNvSpPr/>
          <p:nvPr/>
        </p:nvSpPr>
        <p:spPr bwMode="auto">
          <a:xfrm>
            <a:off x="6268669" y="2434977"/>
            <a:ext cx="2634170" cy="2259125"/>
          </a:xfrm>
          <a:prstGeom prst="hexagon">
            <a:avLst>
              <a:gd name="adj" fmla="val 30978"/>
              <a:gd name="vf" fmla="val 115470"/>
            </a:avLst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 rot="3461269">
            <a:off x="8312565" y="2888957"/>
            <a:ext cx="92124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2 in.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67491" y="3556387"/>
            <a:ext cx="92124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4 in.</a:t>
            </a:r>
            <a:endParaRPr lang="en-US" sz="1800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>
            <a:stCxn id="6" idx="3"/>
            <a:endCxn id="6" idx="0"/>
          </p:cNvCxnSpPr>
          <p:nvPr/>
        </p:nvCxnSpPr>
        <p:spPr bwMode="auto">
          <a:xfrm>
            <a:off x="6268669" y="3564540"/>
            <a:ext cx="263417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6" idx="5"/>
          </p:cNvCxnSpPr>
          <p:nvPr/>
        </p:nvCxnSpPr>
        <p:spPr bwMode="auto">
          <a:xfrm>
            <a:off x="8203007" y="2434978"/>
            <a:ext cx="699832" cy="116090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5298" y="2501846"/>
                <a:ext cx="457200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Across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Flats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𝐷𝑖𝑎𝑚𝑒𝑡𝑒𝑟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𝑐𝑖𝑟𝑐𝑙𝑒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8" y="2501846"/>
                <a:ext cx="4572002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1467" t="-4225" b="-25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3709" y="3041249"/>
                <a:ext cx="523081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Across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Corners</m:t>
                    </m:r>
                    <m:r>
                      <a:rPr lang="en-US" sz="2200" b="0" i="1" smtClean="0">
                        <a:latin typeface="Cambria Math"/>
                      </a:rPr>
                      <m:t>=2(</m:t>
                    </m:r>
                    <m:r>
                      <a:rPr lang="en-US" sz="2200" b="0" i="1" smtClean="0">
                        <a:latin typeface="Cambria Math"/>
                      </a:rPr>
                      <m:t>𝑆𝑖𝑑𝑒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𝐻𝑒𝑥𝑎𝑔𝑜𝑛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09" y="3041249"/>
                <a:ext cx="5230816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1399" t="-4225" b="-25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51053" y="3451217"/>
                <a:ext cx="24778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=2(2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.)=4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053" y="3451217"/>
                <a:ext cx="2477858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95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6753" y="1143000"/>
            <a:ext cx="4237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Regular Polygons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8" y="1910002"/>
            <a:ext cx="802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Hexagon Circumscribed About A Circle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5298" y="2501846"/>
                <a:ext cx="457200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Across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Flats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𝐷𝑖𝑎𝑚𝑒𝑡𝑒𝑟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𝑐𝑖𝑟𝑐𝑙𝑒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8" y="2501846"/>
                <a:ext cx="4572002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1467" t="-4225" b="-25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3709" y="3041249"/>
                <a:ext cx="523081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Across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Corners</m:t>
                    </m:r>
                    <m:r>
                      <a:rPr lang="en-US" sz="2200" b="0" i="1" smtClean="0">
                        <a:latin typeface="Cambria Math"/>
                      </a:rPr>
                      <m:t>=2(</m:t>
                    </m:r>
                    <m:r>
                      <a:rPr lang="en-US" sz="2200" b="0" i="1" smtClean="0">
                        <a:latin typeface="Cambria Math"/>
                      </a:rPr>
                      <m:t>𝑆𝑖𝑑𝑒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𝐻𝑒𝑥𝑎𝑔𝑜𝑛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09" y="3041249"/>
                <a:ext cx="5230816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1399" t="-4225" b="-25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 bwMode="auto">
          <a:xfrm>
            <a:off x="6468136" y="2433221"/>
            <a:ext cx="2228850" cy="2250833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6" name="Hexagon 5"/>
          <p:cNvSpPr/>
          <p:nvPr/>
        </p:nvSpPr>
        <p:spPr bwMode="auto">
          <a:xfrm>
            <a:off x="6268669" y="2434977"/>
            <a:ext cx="2634170" cy="2259125"/>
          </a:xfrm>
          <a:prstGeom prst="hexagon">
            <a:avLst>
              <a:gd name="adj" fmla="val 30978"/>
              <a:gd name="vf" fmla="val 115470"/>
            </a:avLst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9092" y="3635040"/>
                <a:ext cx="622788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Radius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Circle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𝐻𝑒𝑖𝑔h𝑡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𝑂𝑛𝑒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𝑇𝑟𝑖𝑎𝑛𝑔𝑙𝑒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2200" b="0" i="1" dirty="0" smtClean="0">
                  <a:latin typeface="Cambria Math"/>
                </a:endParaRPr>
              </a:p>
              <a:p>
                <a:r>
                  <a:rPr lang="en-US" sz="2200" b="0" dirty="0" smtClean="0"/>
                  <a:t>                         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𝐹𝑜𝑟𝑚𝑒𝑑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𝑏𝑦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𝑡h𝑒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22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             </m:t>
                      </m:r>
                      <m:r>
                        <a:rPr lang="en-US" sz="2200" b="0" i="1" smtClean="0">
                          <a:latin typeface="Cambria Math"/>
                        </a:rPr>
                        <m:t>𝑇h𝑟𝑒𝑒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</a:rPr>
                        <m:t>𝐷𝑖𝑎𝑔𝑜𝑛𝑎𝑙𝑠</m:t>
                      </m:r>
                    </m:oMath>
                  </m:oMathPara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92" y="3635040"/>
                <a:ext cx="6227880" cy="1107996"/>
              </a:xfrm>
              <a:prstGeom prst="rect">
                <a:avLst/>
              </a:prstGeom>
              <a:blipFill rotWithShape="1">
                <a:blip r:embed="rId5"/>
                <a:stretch>
                  <a:fillRect l="-1076" t="-1648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 bwMode="auto">
          <a:xfrm>
            <a:off x="6268669" y="3564540"/>
            <a:ext cx="263417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endCxn id="6" idx="1"/>
          </p:cNvCxnSpPr>
          <p:nvPr/>
        </p:nvCxnSpPr>
        <p:spPr bwMode="auto">
          <a:xfrm>
            <a:off x="6962775" y="2433221"/>
            <a:ext cx="1240232" cy="22608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6" idx="5"/>
            <a:endCxn id="6" idx="2"/>
          </p:cNvCxnSpPr>
          <p:nvPr/>
        </p:nvCxnSpPr>
        <p:spPr bwMode="auto">
          <a:xfrm flipH="1">
            <a:off x="6968501" y="2434978"/>
            <a:ext cx="1234506" cy="225912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7573036" y="3564540"/>
            <a:ext cx="20608" cy="111951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9" name="Group 28"/>
          <p:cNvGrpSpPr/>
          <p:nvPr/>
        </p:nvGrpSpPr>
        <p:grpSpPr>
          <a:xfrm>
            <a:off x="6968501" y="3563661"/>
            <a:ext cx="1234506" cy="1130440"/>
            <a:chOff x="6968501" y="3563661"/>
            <a:chExt cx="1234506" cy="1130440"/>
          </a:xfrm>
        </p:grpSpPr>
        <p:cxnSp>
          <p:nvCxnSpPr>
            <p:cNvPr id="20" name="Straight Connector 19"/>
            <p:cNvCxnSpPr>
              <a:endCxn id="6" idx="2"/>
            </p:cNvCxnSpPr>
            <p:nvPr/>
          </p:nvCxnSpPr>
          <p:spPr bwMode="auto">
            <a:xfrm flipH="1">
              <a:off x="6968501" y="3563661"/>
              <a:ext cx="625143" cy="113044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>
              <a:endCxn id="6" idx="1"/>
            </p:cNvCxnSpPr>
            <p:nvPr/>
          </p:nvCxnSpPr>
          <p:spPr bwMode="auto">
            <a:xfrm>
              <a:off x="7593645" y="3564540"/>
              <a:ext cx="609362" cy="11295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6" idx="2"/>
              <a:endCxn id="6" idx="1"/>
            </p:cNvCxnSpPr>
            <p:nvPr/>
          </p:nvCxnSpPr>
          <p:spPr bwMode="auto">
            <a:xfrm>
              <a:off x="6968501" y="4694101"/>
              <a:ext cx="123450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89103" y="4664914"/>
                <a:ext cx="4497391" cy="563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2200" b="0" i="1" smtClean="0">
                          <a:latin typeface="Cambria Math"/>
                        </a:rPr>
                        <m:t>(</m:t>
                      </m:r>
                      <m:r>
                        <a:rPr lang="en-US" sz="2200" b="0" i="1" smtClean="0">
                          <a:latin typeface="Cambria Math"/>
                        </a:rPr>
                        <m:t>𝑆𝑖𝑑𝑒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</a:rPr>
                        <m:t>𝑜𝑓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</a:rPr>
                        <m:t>𝐻𝑒𝑥𝑎𝑔𝑜𝑛</m:t>
                      </m:r>
                      <m:r>
                        <a:rPr lang="en-US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103" y="4664914"/>
                <a:ext cx="4497391" cy="5636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315066" y="4704906"/>
            <a:ext cx="6905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2 in.</a:t>
            </a:r>
            <a:endParaRPr lang="en-US" sz="1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346303" y="5241222"/>
                <a:ext cx="2890984" cy="50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(2 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.)=1.73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303" y="5241222"/>
                <a:ext cx="2890984" cy="50661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8051226" y="4856611"/>
            <a:ext cx="10044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1.73 in.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7622220" y="4257675"/>
            <a:ext cx="683580" cy="6318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1060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6753" y="1143000"/>
            <a:ext cx="4237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Regular Polygons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8" y="1910002"/>
            <a:ext cx="802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Hexagon Circumscribed About A Circle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5298" y="2501846"/>
                <a:ext cx="457200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Across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Flats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𝐷𝑖𝑎𝑚𝑒𝑡𝑒𝑟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𝑐𝑖𝑟𝑐𝑙𝑒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8" y="2501846"/>
                <a:ext cx="4572002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1467" t="-4225" b="-25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3709" y="3041249"/>
                <a:ext cx="523081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Across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Corners</m:t>
                    </m:r>
                    <m:r>
                      <a:rPr lang="en-US" sz="2200" b="0" i="1" smtClean="0">
                        <a:latin typeface="Cambria Math"/>
                      </a:rPr>
                      <m:t>=2(</m:t>
                    </m:r>
                    <m:r>
                      <a:rPr lang="en-US" sz="2200" b="0" i="1" smtClean="0">
                        <a:latin typeface="Cambria Math"/>
                      </a:rPr>
                      <m:t>𝑆𝑖𝑑𝑒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𝐻𝑒𝑥𝑎𝑔𝑜𝑛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09" y="3041249"/>
                <a:ext cx="5230816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1399" t="-4225" b="-25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 bwMode="auto">
          <a:xfrm>
            <a:off x="6469694" y="2426455"/>
            <a:ext cx="2228850" cy="2250833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6" name="Hexagon 5"/>
          <p:cNvSpPr/>
          <p:nvPr/>
        </p:nvSpPr>
        <p:spPr bwMode="auto">
          <a:xfrm>
            <a:off x="6268669" y="2434977"/>
            <a:ext cx="2634170" cy="2259125"/>
          </a:xfrm>
          <a:prstGeom prst="hexagon">
            <a:avLst>
              <a:gd name="adj" fmla="val 30978"/>
              <a:gd name="vf" fmla="val 115470"/>
            </a:avLst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9092" y="3635040"/>
                <a:ext cx="622788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Radius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Circle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𝐻𝑒𝑖𝑔h𝑡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𝑂𝑛𝑒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𝑇𝑟𝑖𝑎𝑛𝑔𝑙𝑒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2200" b="0" i="1" dirty="0" smtClean="0">
                  <a:latin typeface="Cambria Math"/>
                </a:endParaRPr>
              </a:p>
              <a:p>
                <a:r>
                  <a:rPr lang="en-US" sz="2200" b="0" dirty="0" smtClean="0"/>
                  <a:t>                         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𝐹𝑜𝑟𝑚𝑒𝑑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𝑏𝑦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𝑡h𝑒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22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             </m:t>
                      </m:r>
                      <m:r>
                        <a:rPr lang="en-US" sz="2200" b="0" i="1" smtClean="0">
                          <a:latin typeface="Cambria Math"/>
                        </a:rPr>
                        <m:t>𝑇h𝑟𝑒𝑒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</a:rPr>
                        <m:t>𝐷𝑖𝑎𝑔𝑜𝑛𝑎𝑙𝑠</m:t>
                      </m:r>
                    </m:oMath>
                  </m:oMathPara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92" y="3635040"/>
                <a:ext cx="6227880" cy="1107996"/>
              </a:xfrm>
              <a:prstGeom prst="rect">
                <a:avLst/>
              </a:prstGeom>
              <a:blipFill rotWithShape="1">
                <a:blip r:embed="rId5"/>
                <a:stretch>
                  <a:fillRect l="-1076" t="-1648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 bwMode="auto">
          <a:xfrm flipH="1">
            <a:off x="7573036" y="3564540"/>
            <a:ext cx="20608" cy="111951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89103" y="4664914"/>
                <a:ext cx="4497391" cy="563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2200" b="0" i="1" smtClean="0">
                          <a:latin typeface="Cambria Math"/>
                        </a:rPr>
                        <m:t>(</m:t>
                      </m:r>
                      <m:r>
                        <a:rPr lang="en-US" sz="2200" b="0" i="1" smtClean="0">
                          <a:latin typeface="Cambria Math"/>
                        </a:rPr>
                        <m:t>𝑆𝑖𝑑𝑒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</a:rPr>
                        <m:t>𝑜𝑓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</a:rPr>
                        <m:t>𝐻𝑒𝑥𝑎𝑔𝑜𝑛</m:t>
                      </m:r>
                      <m:r>
                        <a:rPr lang="en-US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103" y="4664914"/>
                <a:ext cx="4497391" cy="5636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346303" y="5241222"/>
                <a:ext cx="2890984" cy="50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(2 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.)=1.73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303" y="5241222"/>
                <a:ext cx="2890984" cy="50661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>
            <a:endCxn id="6" idx="1"/>
          </p:cNvCxnSpPr>
          <p:nvPr/>
        </p:nvCxnSpPr>
        <p:spPr bwMode="auto">
          <a:xfrm>
            <a:off x="6954469" y="4684054"/>
            <a:ext cx="1248538" cy="1004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549001" y="3927834"/>
            <a:ext cx="10044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1.73 in.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15066" y="4704906"/>
            <a:ext cx="6905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2 in.</a:t>
            </a:r>
            <a:endParaRPr lang="en-US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9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1" grpId="0"/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3622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19.1: Special Triangle Relationships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19.2: The Pythagorean Theorem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19.3: Inscribed and Circumscribed Regular </a:t>
            </a:r>
          </a:p>
          <a:p>
            <a:r>
              <a:rPr lang="en-US" sz="2800" dirty="0" smtClean="0"/>
              <a:t>              Polygons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20.1: Right Triangle Trigonometry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20.2: Solving Triangles Using Trig Functions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2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6753" y="1143000"/>
            <a:ext cx="4237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Regular Polygons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" y="1905000"/>
            <a:ext cx="6731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Polygon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57199" y="3467100"/>
            <a:ext cx="6731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Regular</a:t>
            </a:r>
            <a:r>
              <a:rPr lang="en-US" sz="2800" dirty="0" smtClean="0"/>
              <a:t> Polygon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354020" y="3990320"/>
            <a:ext cx="3846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Closed figure made up of straight line segments </a:t>
            </a:r>
            <a:r>
              <a:rPr lang="en-US" i="1" dirty="0" smtClean="0"/>
              <a:t>of equal length</a:t>
            </a:r>
            <a:endParaRPr lang="en-US" b="1" i="1" dirty="0"/>
          </a:p>
        </p:txBody>
      </p:sp>
      <p:sp>
        <p:nvSpPr>
          <p:cNvPr id="2" name="Rectangle 1"/>
          <p:cNvSpPr/>
          <p:nvPr/>
        </p:nvSpPr>
        <p:spPr bwMode="auto">
          <a:xfrm>
            <a:off x="7189532" y="4319870"/>
            <a:ext cx="503240" cy="466159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6" name="Isosceles Triangle 5"/>
          <p:cNvSpPr/>
          <p:nvPr/>
        </p:nvSpPr>
        <p:spPr bwMode="auto">
          <a:xfrm>
            <a:off x="6327770" y="3757240"/>
            <a:ext cx="638175" cy="466159"/>
          </a:xfrm>
          <a:prstGeom prst="triangl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9" name="Regular Pentagon 8"/>
          <p:cNvSpPr/>
          <p:nvPr/>
        </p:nvSpPr>
        <p:spPr bwMode="auto">
          <a:xfrm>
            <a:off x="6898227" y="5010150"/>
            <a:ext cx="581025" cy="571500"/>
          </a:xfrm>
          <a:prstGeom prst="pentagon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0" name="Hexagon 9"/>
          <p:cNvSpPr/>
          <p:nvPr/>
        </p:nvSpPr>
        <p:spPr bwMode="auto">
          <a:xfrm>
            <a:off x="5535610" y="4305300"/>
            <a:ext cx="609600" cy="533400"/>
          </a:xfrm>
          <a:prstGeom prst="hexagon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3" name="Octagon 12"/>
          <p:cNvSpPr/>
          <p:nvPr/>
        </p:nvSpPr>
        <p:spPr bwMode="auto">
          <a:xfrm>
            <a:off x="5920562" y="5076825"/>
            <a:ext cx="511715" cy="533400"/>
          </a:xfrm>
          <a:prstGeom prst="octagon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4020" y="2410066"/>
            <a:ext cx="3846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Closed figure made up of straight line segments</a:t>
            </a:r>
            <a:endParaRPr lang="en-US" b="1" i="1" dirty="0"/>
          </a:p>
        </p:txBody>
      </p:sp>
      <p:grpSp>
        <p:nvGrpSpPr>
          <p:cNvPr id="70" name="Group 69"/>
          <p:cNvGrpSpPr/>
          <p:nvPr/>
        </p:nvGrpSpPr>
        <p:grpSpPr>
          <a:xfrm>
            <a:off x="5752214" y="2452360"/>
            <a:ext cx="680063" cy="658954"/>
            <a:chOff x="5752214" y="2166610"/>
            <a:chExt cx="680063" cy="658954"/>
          </a:xfrm>
        </p:grpSpPr>
        <p:cxnSp>
          <p:nvCxnSpPr>
            <p:cNvPr id="7" name="Elbow Connector 6"/>
            <p:cNvCxnSpPr/>
            <p:nvPr/>
          </p:nvCxnSpPr>
          <p:spPr bwMode="auto">
            <a:xfrm>
              <a:off x="5752214" y="2166610"/>
              <a:ext cx="680063" cy="438367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5752214" y="2166610"/>
              <a:ext cx="0" cy="65895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5752214" y="2825564"/>
              <a:ext cx="68006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V="1">
              <a:off x="6432277" y="2604977"/>
              <a:ext cx="0" cy="22058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4" name="Rectangle 23"/>
          <p:cNvSpPr/>
          <p:nvPr/>
        </p:nvSpPr>
        <p:spPr bwMode="auto">
          <a:xfrm>
            <a:off x="6686292" y="2190751"/>
            <a:ext cx="503240" cy="920564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199" y="1905001"/>
            <a:ext cx="3583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Polygon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7514109" y="2573148"/>
            <a:ext cx="1117141" cy="557646"/>
            <a:chOff x="7479252" y="2267919"/>
            <a:chExt cx="1117141" cy="557646"/>
          </a:xfrm>
        </p:grpSpPr>
        <p:cxnSp>
          <p:nvCxnSpPr>
            <p:cNvPr id="43" name="Straight Connector 42"/>
            <p:cNvCxnSpPr/>
            <p:nvPr/>
          </p:nvCxnSpPr>
          <p:spPr bwMode="auto">
            <a:xfrm>
              <a:off x="7479252" y="2267919"/>
              <a:ext cx="66769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7479252" y="2267919"/>
              <a:ext cx="0" cy="22816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7479252" y="2496087"/>
              <a:ext cx="145914" cy="32947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7625166" y="2825565"/>
              <a:ext cx="971227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flipV="1">
              <a:off x="8596393" y="2604977"/>
              <a:ext cx="0" cy="22058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flipH="1" flipV="1">
              <a:off x="7914468" y="2496087"/>
              <a:ext cx="681925" cy="10889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flipV="1">
              <a:off x="7914468" y="2267919"/>
              <a:ext cx="232474" cy="22816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5247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" grpId="0" animBg="1"/>
      <p:bldP spid="6" grpId="0" animBg="1"/>
      <p:bldP spid="9" grpId="0" animBg="1"/>
      <p:bldP spid="10" grpId="0" animBg="1"/>
      <p:bldP spid="13" grpId="0" animBg="1"/>
      <p:bldP spid="14" grpId="0"/>
      <p:bldP spid="24" grpId="0" animBg="1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6753" y="1143000"/>
            <a:ext cx="4237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Regular Polygons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0882" y="1894912"/>
            <a:ext cx="3846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Degrees per angle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205700" y="2913361"/>
            <a:ext cx="2174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Regular</a:t>
            </a:r>
            <a:r>
              <a:rPr lang="en-US" sz="2000" dirty="0" smtClean="0"/>
              <a:t> Triangle</a:t>
            </a:r>
            <a:endParaRPr lang="en-US" sz="1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549615" y="3447988"/>
            <a:ext cx="503240" cy="466159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6" name="Isosceles Triangle 5"/>
          <p:cNvSpPr/>
          <p:nvPr/>
        </p:nvSpPr>
        <p:spPr bwMode="auto">
          <a:xfrm>
            <a:off x="482148" y="2832193"/>
            <a:ext cx="638175" cy="466159"/>
          </a:xfrm>
          <a:prstGeom prst="triangl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9" name="Regular Pentagon 8"/>
          <p:cNvSpPr/>
          <p:nvPr/>
        </p:nvSpPr>
        <p:spPr bwMode="auto">
          <a:xfrm>
            <a:off x="549615" y="4060741"/>
            <a:ext cx="581025" cy="571500"/>
          </a:xfrm>
          <a:prstGeom prst="pentagon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0" name="Hexagon 9"/>
          <p:cNvSpPr/>
          <p:nvPr/>
        </p:nvSpPr>
        <p:spPr bwMode="auto">
          <a:xfrm>
            <a:off x="535327" y="4762492"/>
            <a:ext cx="609600" cy="533400"/>
          </a:xfrm>
          <a:prstGeom prst="hexagon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3" name="Octagon 12"/>
          <p:cNvSpPr/>
          <p:nvPr/>
        </p:nvSpPr>
        <p:spPr bwMode="auto">
          <a:xfrm>
            <a:off x="569107" y="5445638"/>
            <a:ext cx="511715" cy="533400"/>
          </a:xfrm>
          <a:prstGeom prst="octagon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612372" y="1758528"/>
                <a:ext cx="2744021" cy="73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180</m:t>
                          </m:r>
                          <m:r>
                            <a:rPr lang="en-US" sz="2200" b="0" i="1" baseline="30000" smtClean="0">
                              <a:latin typeface="Cambria Math"/>
                            </a:rPr>
                            <m:t>𝑜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(#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𝑠𝑖𝑑𝑒𝑠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−2)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#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𝑠𝑖𝑑𝑒𝑠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372" y="1758528"/>
                <a:ext cx="2744021" cy="73731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2205699" y="3544810"/>
            <a:ext cx="2174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Square</a:t>
            </a:r>
            <a:endParaRPr lang="en-US" sz="1800" dirty="0"/>
          </a:p>
        </p:txBody>
      </p:sp>
      <p:sp>
        <p:nvSpPr>
          <p:cNvPr id="56" name="TextBox 55"/>
          <p:cNvSpPr txBox="1"/>
          <p:nvPr/>
        </p:nvSpPr>
        <p:spPr>
          <a:xfrm>
            <a:off x="2205698" y="4220867"/>
            <a:ext cx="2291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Regular</a:t>
            </a:r>
            <a:r>
              <a:rPr lang="en-US" sz="2000" dirty="0" smtClean="0"/>
              <a:t> Pentagon</a:t>
            </a:r>
            <a:endParaRPr lang="en-US" sz="1800" dirty="0"/>
          </a:p>
        </p:txBody>
      </p:sp>
      <p:sp>
        <p:nvSpPr>
          <p:cNvPr id="57" name="TextBox 56"/>
          <p:cNvSpPr txBox="1"/>
          <p:nvPr/>
        </p:nvSpPr>
        <p:spPr>
          <a:xfrm>
            <a:off x="2227108" y="4903568"/>
            <a:ext cx="2291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Regular</a:t>
            </a:r>
            <a:r>
              <a:rPr lang="en-US" sz="2000" dirty="0" smtClean="0"/>
              <a:t> Hexagon</a:t>
            </a:r>
            <a:endParaRPr lang="en-US" sz="1800" dirty="0"/>
          </a:p>
        </p:txBody>
      </p:sp>
      <p:sp>
        <p:nvSpPr>
          <p:cNvPr id="58" name="TextBox 57"/>
          <p:cNvSpPr txBox="1"/>
          <p:nvPr/>
        </p:nvSpPr>
        <p:spPr>
          <a:xfrm>
            <a:off x="2205700" y="5586714"/>
            <a:ext cx="2291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Regular</a:t>
            </a:r>
            <a:r>
              <a:rPr lang="en-US" sz="2000" dirty="0" smtClean="0"/>
              <a:t> Octagon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601241" y="2715422"/>
                <a:ext cx="2278251" cy="678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180</m:t>
                          </m:r>
                          <m:r>
                            <a:rPr lang="en-US" sz="2000" b="0" i="1" baseline="30000" smtClean="0">
                              <a:latin typeface="Cambria Math"/>
                            </a:rPr>
                            <m:t>𝑜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−2)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=60</m:t>
                      </m:r>
                      <m:r>
                        <a:rPr lang="en-US" sz="2000" b="0" i="1" baseline="30000" smtClean="0">
                          <a:latin typeface="Cambria Math"/>
                        </a:rPr>
                        <m:t>𝑜</m:t>
                      </m:r>
                    </m:oMath>
                  </m:oMathPara>
                </a14:m>
                <a:endParaRPr lang="en-US" sz="2000" baseline="300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241" y="2715422"/>
                <a:ext cx="2278251" cy="6785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654406" y="3405573"/>
                <a:ext cx="2278252" cy="676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180</m:t>
                          </m:r>
                          <m:r>
                            <a:rPr lang="en-US" sz="2000" b="0" i="1" baseline="30000" smtClean="0">
                              <a:latin typeface="Cambria Math"/>
                            </a:rPr>
                            <m:t>𝑜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−2)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=90</m:t>
                      </m:r>
                      <m:r>
                        <a:rPr lang="en-US" sz="2000" b="0" i="1" baseline="30000" smtClean="0">
                          <a:latin typeface="Cambria Math"/>
                        </a:rPr>
                        <m:t>𝑜</m:t>
                      </m:r>
                    </m:oMath>
                  </m:oMathPara>
                </a14:m>
                <a:endParaRPr lang="en-US" sz="2000" baseline="300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406" y="3405573"/>
                <a:ext cx="2278252" cy="6765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656170" y="4082656"/>
                <a:ext cx="2420919" cy="678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180</m:t>
                          </m:r>
                          <m:r>
                            <a:rPr lang="en-US" sz="2000" b="0" i="1" baseline="30000" smtClean="0">
                              <a:latin typeface="Cambria Math"/>
                            </a:rPr>
                            <m:t>𝑜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−2)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=108</m:t>
                      </m:r>
                      <m:r>
                        <a:rPr lang="en-US" sz="2000" b="0" i="1" baseline="30000" smtClean="0">
                          <a:latin typeface="Cambria Math"/>
                        </a:rPr>
                        <m:t>𝑜</m:t>
                      </m:r>
                    </m:oMath>
                  </m:oMathPara>
                </a14:m>
                <a:endParaRPr lang="en-US" sz="2000" baseline="300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170" y="4082656"/>
                <a:ext cx="2420919" cy="6785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665039" y="4764363"/>
                <a:ext cx="2420919" cy="678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180</m:t>
                          </m:r>
                          <m:r>
                            <a:rPr lang="en-US" sz="2000" b="0" i="1" baseline="30000" smtClean="0">
                              <a:latin typeface="Cambria Math"/>
                            </a:rPr>
                            <m:t>𝑜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−2)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=120</m:t>
                      </m:r>
                      <m:r>
                        <a:rPr lang="en-US" sz="2000" b="0" i="1" baseline="30000" smtClean="0">
                          <a:latin typeface="Cambria Math"/>
                        </a:rPr>
                        <m:t>𝑜</m:t>
                      </m:r>
                    </m:oMath>
                  </m:oMathPara>
                </a14:m>
                <a:endParaRPr lang="en-US" sz="2000" baseline="300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039" y="4764363"/>
                <a:ext cx="2420919" cy="6785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669900" y="5447477"/>
                <a:ext cx="2420919" cy="678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180</m:t>
                          </m:r>
                          <m:r>
                            <a:rPr lang="en-US" sz="2000" b="0" i="1" baseline="30000" smtClean="0">
                              <a:latin typeface="Cambria Math"/>
                            </a:rPr>
                            <m:t>𝑜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𝟖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−2)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=135</m:t>
                      </m:r>
                      <m:r>
                        <a:rPr lang="en-US" sz="2000" b="0" i="1" baseline="30000" smtClean="0">
                          <a:latin typeface="Cambria Math"/>
                        </a:rPr>
                        <m:t>𝑜</m:t>
                      </m:r>
                    </m:oMath>
                  </m:oMathPara>
                </a14:m>
                <a:endParaRPr lang="en-US" sz="2000" baseline="300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900" y="5447477"/>
                <a:ext cx="2420919" cy="6785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1615750" y="2913361"/>
            <a:ext cx="318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3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296576" y="2446690"/>
            <a:ext cx="1084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 smtClean="0"/>
              <a:t># sides</a:t>
            </a:r>
            <a:endParaRPr lang="en-US" sz="1800" u="sng" dirty="0"/>
          </a:p>
        </p:txBody>
      </p:sp>
      <p:sp>
        <p:nvSpPr>
          <p:cNvPr id="80" name="TextBox 79"/>
          <p:cNvSpPr txBox="1"/>
          <p:nvPr/>
        </p:nvSpPr>
        <p:spPr>
          <a:xfrm>
            <a:off x="1615749" y="3534177"/>
            <a:ext cx="318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615748" y="4220867"/>
            <a:ext cx="318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5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615748" y="4892935"/>
            <a:ext cx="318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6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636617" y="5576081"/>
            <a:ext cx="318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8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2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  <p:bldP spid="2" grpId="0" animBg="1"/>
      <p:bldP spid="6" grpId="0" animBg="1"/>
      <p:bldP spid="9" grpId="0" animBg="1"/>
      <p:bldP spid="10" grpId="0" animBg="1"/>
      <p:bldP spid="13" grpId="0" animBg="1"/>
      <p:bldP spid="77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sosceles Triangle 100"/>
          <p:cNvSpPr/>
          <p:nvPr/>
        </p:nvSpPr>
        <p:spPr bwMode="auto">
          <a:xfrm>
            <a:off x="1004057" y="5232151"/>
            <a:ext cx="950514" cy="654109"/>
          </a:xfrm>
          <a:prstGeom prst="triangle">
            <a:avLst/>
          </a:prstGeom>
          <a:solidFill>
            <a:srgbClr val="99CCFF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6753" y="1143000"/>
            <a:ext cx="4237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Regular Polygons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0882" y="1894912"/>
            <a:ext cx="3846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Area</a:t>
            </a:r>
            <a:endParaRPr lang="en-US" sz="28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971247" y="3924355"/>
            <a:ext cx="4036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Example</a:t>
            </a:r>
            <a:r>
              <a:rPr lang="en-US" sz="2000" i="1" dirty="0" smtClean="0"/>
              <a:t>: Regular</a:t>
            </a:r>
            <a:r>
              <a:rPr lang="en-US" sz="2000" dirty="0" smtClean="0"/>
              <a:t> Pentagon</a:t>
            </a:r>
            <a:endParaRPr lang="en-US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971248" y="2400374"/>
            <a:ext cx="729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Draw Line Segments from Center to Each Vertex</a:t>
            </a:r>
            <a:endParaRPr lang="en-US" b="1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971248" y="2862039"/>
            <a:ext cx="729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Find Area of One Triangle</a:t>
            </a:r>
            <a:endParaRPr lang="en-US" b="1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971248" y="3319417"/>
            <a:ext cx="729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Multiply by Number of Triangles</a:t>
            </a:r>
            <a:endParaRPr lang="en-US" b="1" i="1" dirty="0"/>
          </a:p>
        </p:txBody>
      </p:sp>
      <p:grpSp>
        <p:nvGrpSpPr>
          <p:cNvPr id="66" name="Group 65"/>
          <p:cNvGrpSpPr/>
          <p:nvPr/>
        </p:nvGrpSpPr>
        <p:grpSpPr>
          <a:xfrm>
            <a:off x="705651" y="4455255"/>
            <a:ext cx="1543751" cy="1437604"/>
            <a:chOff x="593001" y="4676115"/>
            <a:chExt cx="1543751" cy="1437604"/>
          </a:xfrm>
        </p:grpSpPr>
        <p:sp>
          <p:nvSpPr>
            <p:cNvPr id="9" name="Regular Pentagon 8"/>
            <p:cNvSpPr/>
            <p:nvPr/>
          </p:nvSpPr>
          <p:spPr bwMode="auto">
            <a:xfrm>
              <a:off x="593001" y="4676115"/>
              <a:ext cx="1543751" cy="1437604"/>
            </a:xfrm>
            <a:prstGeom prst="pentagon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26041" y="5174057"/>
              <a:ext cx="33045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Cambria Math"/>
                  <a:ea typeface="Cambria Math"/>
                </a:rPr>
                <a:t>·</a:t>
              </a:r>
              <a:endParaRPr lang="en-US" sz="2800" dirty="0">
                <a:solidFill>
                  <a:srgbClr val="0000FF"/>
                </a:solidFill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-7902" y="5487666"/>
            <a:ext cx="103444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17.3 in.</a:t>
            </a:r>
            <a:endParaRPr lang="en-US" sz="1800" dirty="0"/>
          </a:p>
        </p:txBody>
      </p:sp>
      <p:cxnSp>
        <p:nvCxnSpPr>
          <p:cNvPr id="68" name="Straight Connector 67"/>
          <p:cNvCxnSpPr/>
          <p:nvPr/>
        </p:nvCxnSpPr>
        <p:spPr bwMode="auto">
          <a:xfrm flipH="1">
            <a:off x="1477527" y="5238750"/>
            <a:ext cx="6597" cy="6541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TextBox 83"/>
          <p:cNvSpPr txBox="1"/>
          <p:nvPr/>
        </p:nvSpPr>
        <p:spPr>
          <a:xfrm>
            <a:off x="1184867" y="5851607"/>
            <a:ext cx="799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20 in.</a:t>
            </a:r>
            <a:endParaRPr lang="en-US" sz="1800" dirty="0"/>
          </a:p>
        </p:txBody>
      </p:sp>
      <p:cxnSp>
        <p:nvCxnSpPr>
          <p:cNvPr id="76" name="Straight Arrow Connector 75"/>
          <p:cNvCxnSpPr/>
          <p:nvPr/>
        </p:nvCxnSpPr>
        <p:spPr bwMode="auto">
          <a:xfrm flipV="1">
            <a:off x="819509" y="5513544"/>
            <a:ext cx="646078" cy="15878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Connector 85"/>
          <p:cNvCxnSpPr>
            <a:endCxn id="9" idx="5"/>
          </p:cNvCxnSpPr>
          <p:nvPr/>
        </p:nvCxnSpPr>
        <p:spPr bwMode="auto">
          <a:xfrm flipV="1">
            <a:off x="1480825" y="5004369"/>
            <a:ext cx="768575" cy="2343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>
            <a:endCxn id="9" idx="0"/>
          </p:cNvCxnSpPr>
          <p:nvPr/>
        </p:nvCxnSpPr>
        <p:spPr bwMode="auto">
          <a:xfrm flipV="1">
            <a:off x="1477526" y="4455255"/>
            <a:ext cx="1" cy="7834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>
            <a:endCxn id="9" idx="1"/>
          </p:cNvCxnSpPr>
          <p:nvPr/>
        </p:nvCxnSpPr>
        <p:spPr bwMode="auto">
          <a:xfrm flipH="1" flipV="1">
            <a:off x="705653" y="5004369"/>
            <a:ext cx="771873" cy="2343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 flipH="1">
            <a:off x="1000482" y="5238750"/>
            <a:ext cx="477044" cy="6541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>
            <a:endCxn id="9" idx="4"/>
          </p:cNvCxnSpPr>
          <p:nvPr/>
        </p:nvCxnSpPr>
        <p:spPr bwMode="auto">
          <a:xfrm>
            <a:off x="1484124" y="5238750"/>
            <a:ext cx="470447" cy="6541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2796687" y="4584538"/>
                <a:ext cx="5943870" cy="542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baseline="-25000" smtClean="0">
                          <a:latin typeface="Cambria Math"/>
                        </a:rPr>
                        <m:t>1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b="0" i="1" smtClean="0">
                          <a:latin typeface="Cambria Math"/>
                        </a:rPr>
                        <m:t>𝑏h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20 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17.3 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=173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smtClean="0">
                          <a:latin typeface="Cambria Math"/>
                        </a:rPr>
                        <m:t>.2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687" y="4584538"/>
                <a:ext cx="5943870" cy="542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2825261" y="5193974"/>
                <a:ext cx="51893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baseline="-25000" smtClean="0">
                          <a:latin typeface="Cambria Math"/>
                        </a:rPr>
                        <m:t>𝑇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baseline="-25000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=5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173 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.2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=1038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smtClean="0">
                          <a:latin typeface="Cambria Math"/>
                        </a:rPr>
                        <m:t>.2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261" y="5193974"/>
                <a:ext cx="5189306" cy="453137"/>
              </a:xfrm>
              <a:prstGeom prst="rect">
                <a:avLst/>
              </a:prstGeom>
              <a:blipFill rotWithShape="1">
                <a:blip r:embed="rId3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175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22" grpId="0"/>
      <p:bldP spid="56" grpId="0"/>
      <p:bldP spid="26" grpId="0"/>
      <p:bldP spid="27" grpId="0"/>
      <p:bldP spid="28" grpId="0"/>
      <p:bldP spid="65" grpId="0"/>
      <p:bldP spid="84" grpId="0"/>
      <p:bldP spid="99" grpId="0"/>
      <p:bldP spid="1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6753" y="1143000"/>
            <a:ext cx="4237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Regular Polygons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8" y="1910002"/>
            <a:ext cx="6731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Square Inscribed in Circle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6896100" y="2825563"/>
            <a:ext cx="1543050" cy="1489262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553200" y="2533650"/>
            <a:ext cx="2228850" cy="205683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95298" y="2501846"/>
                <a:ext cx="62278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Diameter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Circle</m:t>
                    </m:r>
                    <m:r>
                      <a:rPr lang="en-US" sz="2200" b="0" i="1" smtClean="0">
                        <a:latin typeface="Cambria Math"/>
                      </a:rPr>
                      <m:t>= </m:t>
                    </m:r>
                    <m:r>
                      <a:rPr lang="en-US" sz="2200" b="0" i="1" smtClean="0">
                        <a:latin typeface="Cambria Math"/>
                      </a:rPr>
                      <m:t>𝐷𝑖𝑎𝑔𝑜𝑛𝑎𝑙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𝑆𝑞𝑢𝑎𝑟𝑒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8" y="2501846"/>
                <a:ext cx="6227880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1076" t="-4225" b="-25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362325" y="2842342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(Across Corners)</a:t>
            </a:r>
            <a:endParaRPr lang="en-US" sz="1800" dirty="0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6901084" y="2842342"/>
            <a:ext cx="1559542" cy="145440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6879608" y="2818386"/>
            <a:ext cx="1559542" cy="145440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 rot="18914570">
            <a:off x="7465933" y="3457637"/>
            <a:ext cx="799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4 in.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8914570">
            <a:off x="7202918" y="3164312"/>
            <a:ext cx="799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4 in.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7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6753" y="1143000"/>
            <a:ext cx="4237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Regular Polygons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8" y="1910002"/>
            <a:ext cx="6731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Square Inscribed in Circle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6896100" y="2825563"/>
            <a:ext cx="1543050" cy="1489262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96770" y="3335715"/>
                <a:ext cx="6227880" cy="46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Radius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Circle</m:t>
                    </m:r>
                    <m:r>
                      <a:rPr lang="en-US" sz="2200" b="0" i="1" smtClean="0">
                        <a:latin typeface="Cambria Math"/>
                      </a:rPr>
                      <m:t>= </m:t>
                    </m:r>
                    <m:box>
                      <m:box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𝐷𝑖𝑎𝑔𝑜𝑛𝑎𝑙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𝑆𝑞𝑢𝑎𝑟𝑒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70" y="3335715"/>
                <a:ext cx="6227880" cy="463845"/>
              </a:xfrm>
              <a:prstGeom prst="rect">
                <a:avLst/>
              </a:prstGeom>
              <a:blipFill rotWithShape="1">
                <a:blip r:embed="rId2"/>
                <a:stretch>
                  <a:fillRect l="-1076" t="-5263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 bwMode="auto">
          <a:xfrm>
            <a:off x="6553200" y="2533650"/>
            <a:ext cx="2228850" cy="205683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384403" y="3759649"/>
                <a:ext cx="2493567" cy="467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4 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𝑖𝑛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403" y="3759649"/>
                <a:ext cx="2493567" cy="4677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/>
          <p:cNvCxnSpPr/>
          <p:nvPr/>
        </p:nvCxnSpPr>
        <p:spPr bwMode="auto">
          <a:xfrm flipH="1">
            <a:off x="6896100" y="2834866"/>
            <a:ext cx="1559542" cy="145440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flipH="1">
            <a:off x="7656821" y="2825341"/>
            <a:ext cx="779771" cy="7107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52"/>
          <p:cNvSpPr txBox="1"/>
          <p:nvPr/>
        </p:nvSpPr>
        <p:spPr>
          <a:xfrm rot="18914570">
            <a:off x="7465933" y="3457637"/>
            <a:ext cx="799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4 in.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 rot="19089073">
            <a:off x="7616116" y="2823292"/>
            <a:ext cx="799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2 in.</a:t>
            </a:r>
            <a:endParaRPr lang="en-US" sz="1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5298" y="2501846"/>
                <a:ext cx="62278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Diameter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Circle</m:t>
                    </m:r>
                    <m:r>
                      <a:rPr lang="en-US" sz="2200" b="0" i="1" smtClean="0">
                        <a:latin typeface="Cambria Math"/>
                      </a:rPr>
                      <m:t>= </m:t>
                    </m:r>
                    <m:r>
                      <a:rPr lang="en-US" sz="2200" b="0" i="1" smtClean="0">
                        <a:latin typeface="Cambria Math"/>
                      </a:rPr>
                      <m:t>𝐷𝑖𝑎𝑔𝑜𝑛𝑎𝑙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𝑆𝑞𝑢𝑎𝑟𝑒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8" y="2501846"/>
                <a:ext cx="6227880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1076" t="-4225" b="-25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362325" y="2842342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(Across Corners)</a:t>
            </a:r>
            <a:endParaRPr lang="en-US" sz="1800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3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6753" y="1143000"/>
            <a:ext cx="4237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Regular Polygons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8" y="1910002"/>
            <a:ext cx="6731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Square Inscribed in Circle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6896100" y="2825563"/>
            <a:ext cx="1543050" cy="1489262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553200" y="2533650"/>
            <a:ext cx="2228850" cy="205683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95299" y="4167778"/>
                <a:ext cx="4819652" cy="599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Side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Square</m:t>
                    </m:r>
                    <m:r>
                      <a:rPr lang="en-US" sz="22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𝐷𝑖𝑎𝑚𝑒𝑡𝑒𝑟</m:t>
                        </m:r>
                        <m:r>
                          <a:rPr lang="en-US" sz="2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𝑜𝑓</m:t>
                        </m:r>
                        <m:r>
                          <a:rPr lang="en-US" sz="2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𝐶𝑖𝑟𝑐𝑙𝑒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9" y="4167778"/>
                <a:ext cx="4819652" cy="59965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71525" y="4552950"/>
            <a:ext cx="160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(Across Flats)</a:t>
            </a:r>
            <a:endParaRPr lang="en-US" sz="1800" dirty="0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11" name="Straight Connector 10"/>
          <p:cNvCxnSpPr>
            <a:endCxn id="5" idx="3"/>
          </p:cNvCxnSpPr>
          <p:nvPr/>
        </p:nvCxnSpPr>
        <p:spPr bwMode="auto">
          <a:xfrm flipH="1">
            <a:off x="6879608" y="2834391"/>
            <a:ext cx="1565116" cy="145487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>
            <a:stCxn id="5" idx="1"/>
            <a:endCxn id="5" idx="3"/>
          </p:cNvCxnSpPr>
          <p:nvPr/>
        </p:nvCxnSpPr>
        <p:spPr bwMode="auto">
          <a:xfrm>
            <a:off x="6879608" y="2834866"/>
            <a:ext cx="0" cy="14544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 rot="18954105">
            <a:off x="7535969" y="3395693"/>
            <a:ext cx="799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4 in.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6511302" y="3224899"/>
            <a:ext cx="10792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2.83 in.</a:t>
            </a:r>
            <a:endParaRPr lang="en-US" sz="1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6770" y="3335715"/>
                <a:ext cx="6227880" cy="46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Radius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Circle</m:t>
                    </m:r>
                    <m:r>
                      <a:rPr lang="en-US" sz="2200" b="0" i="1" smtClean="0">
                        <a:latin typeface="Cambria Math"/>
                      </a:rPr>
                      <m:t>= </m:t>
                    </m:r>
                    <m:box>
                      <m:box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𝐷𝑖𝑎𝑔𝑜𝑛𝑎𝑙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𝑆𝑞𝑢𝑎𝑟𝑒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70" y="3335715"/>
                <a:ext cx="6227880" cy="463845"/>
              </a:xfrm>
              <a:prstGeom prst="rect">
                <a:avLst/>
              </a:prstGeom>
              <a:blipFill rotWithShape="1">
                <a:blip r:embed="rId5"/>
                <a:stretch>
                  <a:fillRect l="-1076" t="-5263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5298" y="2501846"/>
                <a:ext cx="62278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Diameter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Circle</m:t>
                    </m:r>
                    <m:r>
                      <a:rPr lang="en-US" sz="2200" b="0" i="1" smtClean="0">
                        <a:latin typeface="Cambria Math"/>
                      </a:rPr>
                      <m:t>= </m:t>
                    </m:r>
                    <m:r>
                      <a:rPr lang="en-US" sz="2200" b="0" i="1" smtClean="0">
                        <a:latin typeface="Cambria Math"/>
                      </a:rPr>
                      <m:t>𝐷𝑖𝑎𝑔𝑜𝑛𝑎𝑙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𝑆𝑞𝑢𝑎𝑟𝑒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8" y="2501846"/>
                <a:ext cx="6227880" cy="430887"/>
              </a:xfrm>
              <a:prstGeom prst="rect">
                <a:avLst/>
              </a:prstGeom>
              <a:blipFill rotWithShape="1">
                <a:blip r:embed="rId6"/>
                <a:stretch>
                  <a:fillRect l="-1076" t="-4225" b="-25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362325" y="2842342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(Across Corners)</a:t>
            </a:r>
            <a:endParaRPr lang="en-US" sz="1800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179581" y="4795066"/>
                <a:ext cx="2269532" cy="526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4 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𝑖𝑛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.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box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=2.83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581" y="4795066"/>
                <a:ext cx="2269532" cy="5260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96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4" grpId="0"/>
    </p:bldLst>
  </p:timing>
</p:sld>
</file>

<file path=ppt/theme/theme1.xml><?xml version="1.0" encoding="utf-8"?>
<a:theme xmlns:a="http://schemas.openxmlformats.org/drawingml/2006/main" name="FVTC_blue_WAF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0CCA68211DAA4CABF60667D6DDF88B" ma:contentTypeVersion="1" ma:contentTypeDescription="Create a new document." ma:contentTypeScope="" ma:versionID="53d7caf5aa0e73133c2c74d56753014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AB4DAE7-2DE8-4B54-AB1A-9FDCBCA94A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359B6F-52B8-49AC-9930-E97874F7D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61BEC86-DEB6-45BD-AF6E-8AE6F718A479}">
  <ds:schemaRefs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FVTC_blue_WAF</Template>
  <TotalTime>6828</TotalTime>
  <Words>1976</Words>
  <Application>Microsoft Office PowerPoint</Application>
  <PresentationFormat>On-screen Show (4:3)</PresentationFormat>
  <Paragraphs>326</Paragraphs>
  <Slides>37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FVTC_blue_WAF</vt:lpstr>
      <vt:lpstr>College Technical Math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Fox Valley Technical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muhlebac</dc:creator>
  <cp:lastModifiedBy>Schrampfer, Kurt</cp:lastModifiedBy>
  <cp:revision>801</cp:revision>
  <cp:lastPrinted>2009-03-09T19:30:18Z</cp:lastPrinted>
  <dcterms:created xsi:type="dcterms:W3CDTF">2009-04-30T13:56:20Z</dcterms:created>
  <dcterms:modified xsi:type="dcterms:W3CDTF">2013-03-28T18:13:43Z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0x010100B30CCA68211DAA4CABF60667D6DDF88B</vt:lpwstr>
  </property>
</Properties>
</file>